
<file path=[Content_Types].xml><?xml version="1.0" encoding="utf-8"?>
<Types xmlns="http://schemas.openxmlformats.org/package/2006/content-types">
  <Default Extension="png" ContentType="image/png"/>
  <Default Extension="m4a" ContentType="audio/unknown"/>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29"/>
  </p:notesMasterIdLst>
  <p:handoutMasterIdLst>
    <p:handoutMasterId r:id="rId30"/>
  </p:handoutMasterIdLst>
  <p:sldIdLst>
    <p:sldId id="367" r:id="rId2"/>
    <p:sldId id="354" r:id="rId3"/>
    <p:sldId id="356" r:id="rId4"/>
    <p:sldId id="377" r:id="rId5"/>
    <p:sldId id="368" r:id="rId6"/>
    <p:sldId id="361" r:id="rId7"/>
    <p:sldId id="369" r:id="rId8"/>
    <p:sldId id="383" r:id="rId9"/>
    <p:sldId id="370" r:id="rId10"/>
    <p:sldId id="378" r:id="rId11"/>
    <p:sldId id="379" r:id="rId12"/>
    <p:sldId id="380" r:id="rId13"/>
    <p:sldId id="384" r:id="rId14"/>
    <p:sldId id="381" r:id="rId15"/>
    <p:sldId id="385" r:id="rId16"/>
    <p:sldId id="386" r:id="rId17"/>
    <p:sldId id="364" r:id="rId18"/>
    <p:sldId id="371" r:id="rId19"/>
    <p:sldId id="394" r:id="rId20"/>
    <p:sldId id="390" r:id="rId21"/>
    <p:sldId id="391" r:id="rId22"/>
    <p:sldId id="392" r:id="rId23"/>
    <p:sldId id="396" r:id="rId24"/>
    <p:sldId id="398" r:id="rId25"/>
    <p:sldId id="399" r:id="rId26"/>
    <p:sldId id="397" r:id="rId27"/>
    <p:sldId id="395" r:id="rId28"/>
  </p:sldIdLst>
  <p:sldSz cx="12192000" cy="6858000"/>
  <p:notesSz cx="6950075" cy="9236075"/>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66"/>
    <a:srgbClr val="00CC00"/>
    <a:srgbClr val="CC0000"/>
    <a:srgbClr val="25552B"/>
    <a:srgbClr val="E12BCB"/>
    <a:srgbClr val="FF3399"/>
    <a:srgbClr val="6CBC43"/>
    <a:srgbClr val="76BC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41" autoAdjust="0"/>
    <p:restoredTop sz="94660"/>
  </p:normalViewPr>
  <p:slideViewPr>
    <p:cSldViewPr snapToGrid="0">
      <p:cViewPr varScale="1">
        <p:scale>
          <a:sx n="90" d="100"/>
          <a:sy n="90" d="100"/>
        </p:scale>
        <p:origin x="-31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2A155A67-1B00-4173-99FB-5F02F2B05526}" type="datetimeFigureOut">
              <a:rPr lang="en-US" smtClean="0"/>
              <a:t>3/17/2021</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86976A32-9407-46EB-8DCD-E84F1DECDE76}" type="slidenum">
              <a:rPr lang="en-US" smtClean="0"/>
              <a:t>‹#›</a:t>
            </a:fld>
            <a:endParaRPr lang="en-US"/>
          </a:p>
        </p:txBody>
      </p:sp>
    </p:spTree>
    <p:extLst>
      <p:ext uri="{BB962C8B-B14F-4D97-AF65-F5344CB8AC3E}">
        <p14:creationId xmlns:p14="http://schemas.microsoft.com/office/powerpoint/2010/main" val="1376733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zh-CN" altLang="en-US"/>
          </a:p>
        </p:txBody>
      </p:sp>
      <p:sp>
        <p:nvSpPr>
          <p:cNvPr id="3" name="日期占位符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5B691EA-0249-41BB-A83E-4698D6E54195}" type="datetimeFigureOut">
              <a:rPr lang="zh-CN" altLang="en-US" smtClean="0"/>
              <a:pPr/>
              <a:t>2021/3/17</a:t>
            </a:fld>
            <a:endParaRPr lang="zh-CN" altLang="en-US"/>
          </a:p>
        </p:txBody>
      </p:sp>
      <p:sp>
        <p:nvSpPr>
          <p:cNvPr id="4" name="幻灯片图像占位符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zh-CN" altLang="en-US"/>
          </a:p>
        </p:txBody>
      </p:sp>
      <p:sp>
        <p:nvSpPr>
          <p:cNvPr id="5" name="备注占位符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AC9D047-1C12-4CEA-A369-FB09B98F0562}" type="slidenum">
              <a:rPr lang="zh-CN" altLang="en-US" smtClean="0"/>
              <a:pPr/>
              <a:t>‹#›</a:t>
            </a:fld>
            <a:endParaRPr lang="zh-CN" altLang="en-US"/>
          </a:p>
        </p:txBody>
      </p:sp>
    </p:spTree>
    <p:extLst>
      <p:ext uri="{BB962C8B-B14F-4D97-AF65-F5344CB8AC3E}">
        <p14:creationId xmlns:p14="http://schemas.microsoft.com/office/powerpoint/2010/main" val="334758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Ghi chú 1">
            <a:extLst>
              <a:ext uri="{FF2B5EF4-FFF2-40B4-BE49-F238E27FC236}">
                <a16:creationId xmlns:a16="http://schemas.microsoft.com/office/drawing/2014/main" xmlns="" id="{C3B37496-E5C9-45D9-B0BF-44D775FE003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68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779DD8-5AD2-485A-9268-99DA25EA04F4}" type="datetimeFigureOut">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CD89B-797E-4554-A478-FD93B79E833A}" type="slidenum">
              <a:rPr lang="en-US" smtClean="0"/>
              <a:pPr/>
              <a:t>‹#›</a:t>
            </a:fld>
            <a:endParaRPr lang="en-US"/>
          </a:p>
        </p:txBody>
      </p:sp>
    </p:spTree>
    <p:extLst>
      <p:ext uri="{BB962C8B-B14F-4D97-AF65-F5344CB8AC3E}">
        <p14:creationId xmlns:p14="http://schemas.microsoft.com/office/powerpoint/2010/main" val="33360854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779DD8-5AD2-485A-9268-99DA25EA04F4}" type="datetimeFigureOut">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CD89B-797E-4554-A478-FD93B79E833A}" type="slidenum">
              <a:rPr lang="en-US" smtClean="0"/>
              <a:pPr/>
              <a:t>‹#›</a:t>
            </a:fld>
            <a:endParaRPr lang="en-US"/>
          </a:p>
        </p:txBody>
      </p:sp>
    </p:spTree>
    <p:extLst>
      <p:ext uri="{BB962C8B-B14F-4D97-AF65-F5344CB8AC3E}">
        <p14:creationId xmlns:p14="http://schemas.microsoft.com/office/powerpoint/2010/main" val="21424842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5"/>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5"/>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779DD8-5AD2-485A-9268-99DA25EA04F4}" type="datetimeFigureOut">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CD89B-797E-4554-A478-FD93B79E833A}" type="slidenum">
              <a:rPr lang="en-US" smtClean="0"/>
              <a:pPr/>
              <a:t>‹#›</a:t>
            </a:fld>
            <a:endParaRPr lang="en-US"/>
          </a:p>
        </p:txBody>
      </p:sp>
    </p:spTree>
    <p:extLst>
      <p:ext uri="{BB962C8B-B14F-4D97-AF65-F5344CB8AC3E}">
        <p14:creationId xmlns:p14="http://schemas.microsoft.com/office/powerpoint/2010/main" val="18832044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03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0C30EFB-0424-41E0-BE1D-2EA93D55955A}" type="slidenum">
              <a:rPr lang="en-US" altLang="en-US" smtClean="0"/>
              <a:pPr/>
              <a:t>‹#›</a:t>
            </a:fld>
            <a:endParaRPr lang="en-US" altLang="en-US"/>
          </a:p>
        </p:txBody>
      </p:sp>
    </p:spTree>
    <p:extLst>
      <p:ext uri="{BB962C8B-B14F-4D97-AF65-F5344CB8AC3E}">
        <p14:creationId xmlns:p14="http://schemas.microsoft.com/office/powerpoint/2010/main" val="12723143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79DD8-5AD2-485A-9268-99DA25EA04F4}" type="datetimeFigureOut">
              <a:rPr lang="en-US" smtClean="0"/>
              <a:pPr/>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CD89B-797E-4554-A478-FD93B79E833A}" type="slidenum">
              <a:rPr lang="en-US" smtClean="0"/>
              <a:pPr/>
              <a:t>‹#›</a:t>
            </a:fld>
            <a:endParaRPr lang="en-US"/>
          </a:p>
        </p:txBody>
      </p:sp>
    </p:spTree>
    <p:extLst>
      <p:ext uri="{BB962C8B-B14F-4D97-AF65-F5344CB8AC3E}">
        <p14:creationId xmlns:p14="http://schemas.microsoft.com/office/powerpoint/2010/main" val="4719477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779DD8-5AD2-485A-9268-99DA25EA04F4}" type="datetimeFigureOut">
              <a:rPr lang="en-US" smtClean="0"/>
              <a:pPr/>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CD89B-797E-4554-A478-FD93B79E833A}" type="slidenum">
              <a:rPr lang="en-US" smtClean="0"/>
              <a:pPr/>
              <a:t>‹#›</a:t>
            </a:fld>
            <a:endParaRPr lang="en-US"/>
          </a:p>
        </p:txBody>
      </p:sp>
    </p:spTree>
    <p:extLst>
      <p:ext uri="{BB962C8B-B14F-4D97-AF65-F5344CB8AC3E}">
        <p14:creationId xmlns:p14="http://schemas.microsoft.com/office/powerpoint/2010/main" val="42569137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779DD8-5AD2-485A-9268-99DA25EA04F4}" type="datetimeFigureOut">
              <a:rPr lang="en-US" smtClean="0"/>
              <a:pPr/>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CD89B-797E-4554-A478-FD93B79E833A}" type="slidenum">
              <a:rPr lang="en-US" smtClean="0"/>
              <a:pPr/>
              <a:t>‹#›</a:t>
            </a:fld>
            <a:endParaRPr lang="en-US"/>
          </a:p>
        </p:txBody>
      </p:sp>
    </p:spTree>
    <p:extLst>
      <p:ext uri="{BB962C8B-B14F-4D97-AF65-F5344CB8AC3E}">
        <p14:creationId xmlns:p14="http://schemas.microsoft.com/office/powerpoint/2010/main" val="7016227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779DD8-5AD2-485A-9268-99DA25EA04F4}" type="datetimeFigureOut">
              <a:rPr lang="en-US" smtClean="0"/>
              <a:pPr/>
              <a:t>3/17/2021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CD89B-797E-4554-A478-FD93B79E833A}" type="slidenum">
              <a:rPr lang="en-US" smtClean="0"/>
              <a:pPr/>
              <a:t>‹#›</a:t>
            </a:fld>
            <a:endParaRPr lang="en-US"/>
          </a:p>
        </p:txBody>
      </p:sp>
    </p:spTree>
    <p:extLst>
      <p:ext uri="{BB962C8B-B14F-4D97-AF65-F5344CB8AC3E}">
        <p14:creationId xmlns:p14="http://schemas.microsoft.com/office/powerpoint/2010/main" val="38633793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6FF22-29B1-4402-BBAC-C97AEEE4F511}" type="datetime1">
              <a:rPr lang="en-US" smtClean="0"/>
              <a:pPr/>
              <a:t>3/17/2021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2B386-DDCA-44C4-B75C-BBF4D182FD3B}" type="slidenum">
              <a:rPr lang="en-US" smtClean="0"/>
              <a:pPr/>
              <a:t>‹#›</a:t>
            </a:fld>
            <a:endParaRPr lang="en-US"/>
          </a:p>
        </p:txBody>
      </p:sp>
    </p:spTree>
    <p:extLst>
      <p:ext uri="{BB962C8B-B14F-4D97-AF65-F5344CB8AC3E}">
        <p14:creationId xmlns:p14="http://schemas.microsoft.com/office/powerpoint/2010/main" val="31522350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779DD8-5AD2-485A-9268-99DA25EA04F4}" type="datetimeFigureOut">
              <a:rPr lang="en-US" smtClean="0"/>
              <a:pPr/>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CD89B-797E-4554-A478-FD93B79E833A}" type="slidenum">
              <a:rPr lang="en-US" smtClean="0"/>
              <a:pPr/>
              <a:t>‹#›</a:t>
            </a:fld>
            <a:endParaRPr lang="en-US"/>
          </a:p>
        </p:txBody>
      </p:sp>
    </p:spTree>
    <p:extLst>
      <p:ext uri="{BB962C8B-B14F-4D97-AF65-F5344CB8AC3E}">
        <p14:creationId xmlns:p14="http://schemas.microsoft.com/office/powerpoint/2010/main" val="11432684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779DD8-5AD2-485A-9268-99DA25EA04F4}" type="datetimeFigureOut">
              <a:rPr lang="en-US" smtClean="0"/>
              <a:pPr/>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CD89B-797E-4554-A478-FD93B79E833A}" type="slidenum">
              <a:rPr lang="en-US" smtClean="0"/>
              <a:pPr/>
              <a:t>‹#›</a:t>
            </a:fld>
            <a:endParaRPr lang="en-US"/>
          </a:p>
        </p:txBody>
      </p:sp>
    </p:spTree>
    <p:extLst>
      <p:ext uri="{BB962C8B-B14F-4D97-AF65-F5344CB8AC3E}">
        <p14:creationId xmlns:p14="http://schemas.microsoft.com/office/powerpoint/2010/main" val="20531419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79DD8-5AD2-485A-9268-99DA25EA04F4}" type="datetimeFigureOut">
              <a:rPr lang="en-US" smtClean="0"/>
              <a:pPr/>
              <a:t>3/17/2021</a:t>
            </a:fld>
            <a:endParaRPr lang="en-US"/>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CD89B-797E-4554-A478-FD93B79E833A}" type="slidenum">
              <a:rPr lang="en-US" smtClean="0"/>
              <a:pPr/>
              <a:t>‹#›</a:t>
            </a:fld>
            <a:endParaRPr lang="en-US"/>
          </a:p>
        </p:txBody>
      </p:sp>
      <p:pic>
        <p:nvPicPr>
          <p:cNvPr id="7" name="图片 6">
            <a:extLst>
              <a:ext uri="{FF2B5EF4-FFF2-40B4-BE49-F238E27FC236}">
                <a16:creationId xmlns:a16="http://schemas.microsoft.com/office/drawing/2014/main" xmlns="" id="{0485BEA0-CD52-4B74-93A5-AFE733A3BA3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631" y="-7374"/>
            <a:ext cx="12192000" cy="6858000"/>
          </a:xfrm>
          <a:prstGeom prst="rect">
            <a:avLst/>
          </a:prstGeom>
        </p:spPr>
      </p:pic>
    </p:spTree>
    <p:extLst>
      <p:ext uri="{BB962C8B-B14F-4D97-AF65-F5344CB8AC3E}">
        <p14:creationId xmlns:p14="http://schemas.microsoft.com/office/powerpoint/2010/main" val="37125702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9.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7" y="283033"/>
            <a:ext cx="12681992" cy="6168479"/>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3" y="3818046"/>
            <a:ext cx="12430973" cy="3075539"/>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0801" y="1258797"/>
            <a:ext cx="2770788" cy="607768"/>
          </a:xfrm>
          <a:prstGeom prst="rect">
            <a:avLst/>
          </a:prstGeom>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330" y="1077826"/>
            <a:ext cx="2770788" cy="607768"/>
          </a:xfrm>
          <a:prstGeom prst="rect">
            <a:avLst/>
          </a:prstGeom>
        </p:spPr>
      </p:pic>
      <p:pic>
        <p:nvPicPr>
          <p:cNvPr id="21" name="图片 12">
            <a:extLst>
              <a:ext uri="{FF2B5EF4-FFF2-40B4-BE49-F238E27FC236}">
                <a16:creationId xmlns:a16="http://schemas.microsoft.com/office/drawing/2014/main" xmlns="" id="{4534B4EE-53C3-48FC-BE7C-63D4C62586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008" y="1950093"/>
            <a:ext cx="2770789" cy="2147356"/>
          </a:xfrm>
          <a:prstGeom prst="rect">
            <a:avLst/>
          </a:prstGeom>
        </p:spPr>
      </p:pic>
      <p:pic>
        <p:nvPicPr>
          <p:cNvPr id="22" name="图片 6">
            <a:extLst>
              <a:ext uri="{FF2B5EF4-FFF2-40B4-BE49-F238E27FC236}">
                <a16:creationId xmlns:a16="http://schemas.microsoft.com/office/drawing/2014/main" xmlns="" id="{BC0B0F80-DE5E-4C49-8C45-908301B0CD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5194" y="1950093"/>
            <a:ext cx="2611647" cy="2159513"/>
          </a:xfrm>
          <a:prstGeom prst="rect">
            <a:avLst/>
          </a:prstGeom>
        </p:spPr>
      </p:pic>
      <p:pic>
        <p:nvPicPr>
          <p:cNvPr id="24" name="图片 14">
            <a:extLst>
              <a:ext uri="{FF2B5EF4-FFF2-40B4-BE49-F238E27FC236}">
                <a16:creationId xmlns:a16="http://schemas.microsoft.com/office/drawing/2014/main" xmlns="" id="{14F28A37-CEF0-4556-9971-8734DCC9B1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1812" y="1950093"/>
            <a:ext cx="3317554" cy="2147356"/>
          </a:xfrm>
          <a:prstGeom prst="rect">
            <a:avLst/>
          </a:prstGeom>
        </p:spPr>
      </p:pic>
      <p:pic>
        <p:nvPicPr>
          <p:cNvPr id="26" name="图片 11">
            <a:extLst>
              <a:ext uri="{FF2B5EF4-FFF2-40B4-BE49-F238E27FC236}">
                <a16:creationId xmlns:a16="http://schemas.microsoft.com/office/drawing/2014/main" xmlns="" id="{D8F5A23A-DD7E-4F78-95FF-AE4D817DE3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43848" y="1950093"/>
            <a:ext cx="3038127" cy="2147356"/>
          </a:xfrm>
          <a:prstGeom prst="rect">
            <a:avLst/>
          </a:prstGeom>
        </p:spPr>
      </p:pic>
      <p:sp>
        <p:nvSpPr>
          <p:cNvPr id="19" name="Hộp Văn bản 18">
            <a:extLst>
              <a:ext uri="{FF2B5EF4-FFF2-40B4-BE49-F238E27FC236}">
                <a16:creationId xmlns:a16="http://schemas.microsoft.com/office/drawing/2014/main" xmlns="" id="{9F22AD71-9E64-4581-B945-C70AA9DA6919}"/>
              </a:ext>
            </a:extLst>
          </p:cNvPr>
          <p:cNvSpPr txBox="1"/>
          <p:nvPr/>
        </p:nvSpPr>
        <p:spPr>
          <a:xfrm>
            <a:off x="23877" y="2318547"/>
            <a:ext cx="12009568" cy="1184876"/>
          </a:xfrm>
          <a:prstGeom prst="rect">
            <a:avLst/>
          </a:prstGeom>
          <a:noFill/>
        </p:spPr>
        <p:txBody>
          <a:bodyPr wrap="square">
            <a:spAutoFit/>
          </a:bodyPr>
          <a:lstStyle/>
          <a:p>
            <a:pPr algn="ctr" eaLnBrk="1" hangingPunct="1">
              <a:lnSpc>
                <a:spcPct val="150000"/>
              </a:lnSpc>
              <a:spcBef>
                <a:spcPct val="0"/>
              </a:spcBef>
              <a:buFontTx/>
              <a:buNone/>
            </a:pPr>
            <a:r>
              <a:rPr lang="en-US" altLang="en-US" sz="5400" b="1" dirty="0">
                <a:solidFill>
                  <a:srgbClr val="FF0000"/>
                </a:solidFill>
                <a:latin typeface="Arial" panose="020B0604020202020204" pitchFamily="34" charset="0"/>
                <a:ea typeface="等线" panose="02010600030101010101" pitchFamily="2" charset="-122"/>
              </a:rPr>
              <a:t>SINH HOẠT CHUYÊN MÔN </a:t>
            </a:r>
          </a:p>
        </p:txBody>
      </p:sp>
      <p:sp>
        <p:nvSpPr>
          <p:cNvPr id="20" name="Hộp Văn bản 19">
            <a:extLst>
              <a:ext uri="{FF2B5EF4-FFF2-40B4-BE49-F238E27FC236}">
                <a16:creationId xmlns:a16="http://schemas.microsoft.com/office/drawing/2014/main" xmlns="" id="{F80643D6-F847-4D7D-AACC-EF62F7C3CA3D}"/>
              </a:ext>
            </a:extLst>
          </p:cNvPr>
          <p:cNvSpPr txBox="1"/>
          <p:nvPr/>
        </p:nvSpPr>
        <p:spPr>
          <a:xfrm>
            <a:off x="91216" y="996995"/>
            <a:ext cx="12009568" cy="1184876"/>
          </a:xfrm>
          <a:prstGeom prst="rect">
            <a:avLst/>
          </a:prstGeom>
          <a:noFill/>
        </p:spPr>
        <p:txBody>
          <a:bodyPr wrap="square">
            <a:spAutoFit/>
          </a:bodyPr>
          <a:lstStyle/>
          <a:p>
            <a:pPr algn="ctr" eaLnBrk="1" hangingPunct="1">
              <a:lnSpc>
                <a:spcPct val="150000"/>
              </a:lnSpc>
              <a:spcBef>
                <a:spcPct val="0"/>
              </a:spcBef>
              <a:buFontTx/>
              <a:buNone/>
            </a:pPr>
            <a:r>
              <a:rPr lang="en-US" altLang="en-US" sz="5400" b="1" dirty="0">
                <a:solidFill>
                  <a:srgbClr val="FF3399"/>
                </a:solidFill>
                <a:latin typeface="Arial" panose="020B0604020202020204" pitchFamily="34" charset="0"/>
                <a:ea typeface="等线" panose="02010600030101010101" pitchFamily="2" charset="-122"/>
              </a:rPr>
              <a:t>CHUYÊN ĐỀ</a:t>
            </a:r>
          </a:p>
        </p:txBody>
      </p:sp>
      <p:sp>
        <p:nvSpPr>
          <p:cNvPr id="25" name="Hộp Văn bản 24">
            <a:extLst>
              <a:ext uri="{FF2B5EF4-FFF2-40B4-BE49-F238E27FC236}">
                <a16:creationId xmlns:a16="http://schemas.microsoft.com/office/drawing/2014/main" xmlns="" id="{4AA0F389-9B84-4EA0-956F-109BED7D2D14}"/>
              </a:ext>
            </a:extLst>
          </p:cNvPr>
          <p:cNvSpPr txBox="1"/>
          <p:nvPr/>
        </p:nvSpPr>
        <p:spPr>
          <a:xfrm>
            <a:off x="91216" y="3839453"/>
            <a:ext cx="12009568" cy="1184876"/>
          </a:xfrm>
          <a:prstGeom prst="rect">
            <a:avLst/>
          </a:prstGeom>
          <a:noFill/>
        </p:spPr>
        <p:txBody>
          <a:bodyPr wrap="square">
            <a:spAutoFit/>
          </a:bodyPr>
          <a:lstStyle/>
          <a:p>
            <a:pPr algn="ctr" eaLnBrk="1" hangingPunct="1">
              <a:lnSpc>
                <a:spcPct val="150000"/>
              </a:lnSpc>
              <a:spcBef>
                <a:spcPct val="0"/>
              </a:spcBef>
              <a:buFontTx/>
              <a:buNone/>
            </a:pPr>
            <a:r>
              <a:rPr lang="en-US" altLang="en-US" sz="5400" b="1" dirty="0">
                <a:solidFill>
                  <a:srgbClr val="660066"/>
                </a:solidFill>
                <a:latin typeface="Arial" panose="020B0604020202020204" pitchFamily="34" charset="0"/>
                <a:ea typeface="等线" panose="02010600030101010101" pitchFamily="2" charset="-122"/>
              </a:rPr>
              <a:t>THEO CHƯƠNG TRÌNH GDPT 2018</a:t>
            </a:r>
            <a:endParaRPr lang="en-US" altLang="en-US" sz="5400" dirty="0">
              <a:solidFill>
                <a:srgbClr val="660066"/>
              </a:solidFill>
              <a:latin typeface="Arial" panose="020B0604020202020204" pitchFamily="34" charset="0"/>
              <a:ea typeface="等线" panose="02010600030101010101" pitchFamily="2" charset="-122"/>
            </a:endParaRPr>
          </a:p>
        </p:txBody>
      </p:sp>
      <p:pic>
        <p:nvPicPr>
          <p:cNvPr id="17" name="Picture 8">
            <a:extLst>
              <a:ext uri="{FF2B5EF4-FFF2-40B4-BE49-F238E27FC236}">
                <a16:creationId xmlns:a16="http://schemas.microsoft.com/office/drawing/2014/main" xmlns="" id="{E92FB89D-19C8-4D62-82E9-80109C022A6D}"/>
              </a:ext>
            </a:extLst>
          </p:cNvPr>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5723" y="173455"/>
            <a:ext cx="1678108" cy="151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10">
            <a:extLst>
              <a:ext uri="{FF2B5EF4-FFF2-40B4-BE49-F238E27FC236}">
                <a16:creationId xmlns:a16="http://schemas.microsoft.com/office/drawing/2014/main" xmlns="" id="{E6EAEE87-7A35-4BEC-845D-A10D06C97A2A}"/>
              </a:ext>
            </a:extLst>
          </p:cNvPr>
          <p:cNvSpPr txBox="1"/>
          <p:nvPr/>
        </p:nvSpPr>
        <p:spPr>
          <a:xfrm>
            <a:off x="4099568" y="5891151"/>
            <a:ext cx="7548699" cy="541805"/>
          </a:xfrm>
          <a:prstGeom prst="rect">
            <a:avLst/>
          </a:prstGeom>
          <a:noFill/>
        </p:spPr>
        <p:txBody>
          <a:bodyPr wrap="square" rtlCol="0">
            <a:spAutoFit/>
          </a:bodyPr>
          <a:lstStyle/>
          <a:p>
            <a:pPr algn="ctr"/>
            <a:r>
              <a:rPr lang="en-US" sz="2800" b="1" spc="38" dirty="0">
                <a:ln w="9525" cmpd="sng">
                  <a:noFill/>
                  <a:prstDash val="solid"/>
                </a:ln>
                <a:effectLst>
                  <a:glow rad="38100">
                    <a:schemeClr val="accent1">
                      <a:alpha val="40000"/>
                    </a:schemeClr>
                  </a:glow>
                </a:effectLst>
                <a:latin typeface="Arial" panose="020B0604020202020204" pitchFamily="34" charset="0"/>
                <a:cs typeface="Arial" panose="020B0604020202020204" pitchFamily="34" charset="0"/>
              </a:rPr>
              <a:t>QUẬN 12, THÁNG 3 NĂM 2021</a:t>
            </a:r>
            <a:endParaRPr lang="en-US" sz="2800" b="1" kern="10" dirty="0">
              <a:ln w="9525" cmpd="sng">
                <a:noFill/>
                <a:prstDash val="solid"/>
              </a:ln>
              <a:effectLst>
                <a:outerShdw dist="45791" dir="2021404" algn="ctr" rotWithShape="0">
                  <a:srgbClr val="B2B2B2">
                    <a:alpha val="79999"/>
                  </a:srgbClr>
                </a:outerShdw>
              </a:effectLst>
              <a:latin typeface="Arial" panose="020B0604020202020204" pitchFamily="34" charset="0"/>
              <a:cs typeface="Arial" panose="020B0604020202020204" pitchFamily="34" charset="0"/>
            </a:endParaRPr>
          </a:p>
        </p:txBody>
      </p:sp>
      <p:sp>
        <p:nvSpPr>
          <p:cNvPr id="18" name="Hộp Văn bản 17">
            <a:extLst>
              <a:ext uri="{FF2B5EF4-FFF2-40B4-BE49-F238E27FC236}">
                <a16:creationId xmlns:a16="http://schemas.microsoft.com/office/drawing/2014/main" xmlns="" id="{399A10A6-8621-4D17-8674-C9919EA3F010}"/>
              </a:ext>
            </a:extLst>
          </p:cNvPr>
          <p:cNvSpPr txBox="1"/>
          <p:nvPr/>
        </p:nvSpPr>
        <p:spPr>
          <a:xfrm>
            <a:off x="1098692" y="155957"/>
            <a:ext cx="11141431" cy="1200329"/>
          </a:xfrm>
          <a:prstGeom prst="rect">
            <a:avLst/>
          </a:prstGeom>
          <a:noFill/>
        </p:spPr>
        <p:txBody>
          <a:bodyPr wrap="square">
            <a:spAutoFit/>
          </a:bodyPr>
          <a:lstStyle/>
          <a:p>
            <a:pPr algn="ctr" eaLnBrk="1" hangingPunct="1">
              <a:spcBef>
                <a:spcPct val="0"/>
              </a:spcBef>
              <a:buFontTx/>
              <a:buNone/>
            </a:pPr>
            <a:r>
              <a:rPr lang="en-US" altLang="en-US" sz="3600" dirty="0">
                <a:solidFill>
                  <a:srgbClr val="0000FF"/>
                </a:solidFill>
                <a:latin typeface="Arial" panose="020B0604020202020204" pitchFamily="34" charset="0"/>
                <a:ea typeface="等线" panose="02010600030101010101" pitchFamily="2" charset="-122"/>
              </a:rPr>
              <a:t>UỶ BAN NHÂN DÂN QUẬN 12</a:t>
            </a:r>
          </a:p>
          <a:p>
            <a:pPr algn="ctr" eaLnBrk="1" hangingPunct="1">
              <a:spcBef>
                <a:spcPct val="0"/>
              </a:spcBef>
              <a:buFontTx/>
              <a:buNone/>
            </a:pPr>
            <a:r>
              <a:rPr lang="en-US" altLang="en-US" sz="3600" b="1" dirty="0">
                <a:solidFill>
                  <a:srgbClr val="0000FF"/>
                </a:solidFill>
                <a:latin typeface="Arial" panose="020B0604020202020204" pitchFamily="34" charset="0"/>
                <a:ea typeface="等线" panose="02010600030101010101" pitchFamily="2" charset="-122"/>
              </a:rPr>
              <a:t>PHÒNG GIÁO DỤC VÀ ĐÀO TẠO QUẬN 12 </a:t>
            </a:r>
          </a:p>
        </p:txBody>
      </p:sp>
    </p:spTree>
    <p:extLst>
      <p:ext uri="{BB962C8B-B14F-4D97-AF65-F5344CB8AC3E}">
        <p14:creationId xmlns:p14="http://schemas.microsoft.com/office/powerpoint/2010/main" val="37862799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0"/>
                                        <p:tgtEl>
                                          <p:spTgt spid="18"/>
                                        </p:tgtEl>
                                      </p:cBhvr>
                                    </p:animEffect>
                                  </p:childTnLst>
                                </p:cTn>
                              </p:par>
                              <p:par>
                                <p:cTn id="12" presetID="14" presetClass="entr" presetSubtype="1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par>
                          <p:cTn id="15" fill="hold">
                            <p:stCondLst>
                              <p:cond delay="5500"/>
                            </p:stCondLst>
                            <p:childTnLst>
                              <p:par>
                                <p:cTn id="16" presetID="16" presetClass="entr" presetSubtype="37"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750"/>
                                        <p:tgtEl>
                                          <p:spTgt spid="8"/>
                                        </p:tgtEl>
                                      </p:cBhvr>
                                    </p:animEffect>
                                  </p:childTnLst>
                                </p:cTn>
                              </p:par>
                            </p:childTnLst>
                          </p:cTn>
                        </p:par>
                        <p:par>
                          <p:cTn id="19" fill="hold">
                            <p:stCondLst>
                              <p:cond delay="625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7250"/>
                            </p:stCondLst>
                            <p:childTnLst>
                              <p:par>
                                <p:cTn id="26" presetID="42"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par>
                          <p:cTn id="31" fill="hold">
                            <p:stCondLst>
                              <p:cond delay="8250"/>
                            </p:stCondLst>
                            <p:childTnLst>
                              <p:par>
                                <p:cTn id="32" presetID="2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8750"/>
                            </p:stCondLst>
                            <p:childTnLst>
                              <p:par>
                                <p:cTn id="36" presetID="22" presetClass="entr" presetSubtype="8"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9250"/>
                            </p:stCondLst>
                            <p:childTnLst>
                              <p:par>
                                <p:cTn id="40" presetID="22" presetClass="entr" presetSubtype="8"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par>
                          <p:cTn id="43" fill="hold">
                            <p:stCondLst>
                              <p:cond delay="9750"/>
                            </p:stCondLst>
                            <p:childTnLst>
                              <p:par>
                                <p:cTn id="44" presetID="22" presetClass="entr" presetSubtype="8"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par>
                          <p:cTn id="47" fill="hold">
                            <p:stCondLst>
                              <p:cond delay="10250"/>
                            </p:stCondLst>
                            <p:childTnLst>
                              <p:par>
                                <p:cTn id="48" presetID="22" presetClass="entr" presetSubtype="8"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0"/>
                                        <p:tgtEl>
                                          <p:spTgt spid="20"/>
                                        </p:tgtEl>
                                      </p:cBhvr>
                                    </p:animEffect>
                                  </p:childTnLst>
                                </p:cTn>
                              </p:par>
                            </p:childTnLst>
                          </p:cTn>
                        </p:par>
                        <p:par>
                          <p:cTn id="51" fill="hold">
                            <p:stCondLst>
                              <p:cond delay="15250"/>
                            </p:stCondLst>
                            <p:childTnLst>
                              <p:par>
                                <p:cTn id="52" presetID="22" presetClass="entr" presetSubtype="8"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0"/>
                                        <p:tgtEl>
                                          <p:spTgt spid="19"/>
                                        </p:tgtEl>
                                      </p:cBhvr>
                                    </p:animEffect>
                                  </p:childTnLst>
                                </p:cTn>
                              </p:par>
                            </p:childTnLst>
                          </p:cTn>
                        </p:par>
                        <p:par>
                          <p:cTn id="55" fill="hold">
                            <p:stCondLst>
                              <p:cond delay="20250"/>
                            </p:stCondLst>
                            <p:childTnLst>
                              <p:par>
                                <p:cTn id="56" presetID="22" presetClass="entr" presetSubtype="8"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0"/>
                                        <p:tgtEl>
                                          <p:spTgt spid="25"/>
                                        </p:tgtEl>
                                      </p:cBhvr>
                                    </p:animEffect>
                                  </p:childTnLst>
                                </p:cTn>
                              </p:par>
                            </p:childTnLst>
                          </p:cTn>
                        </p:par>
                        <p:par>
                          <p:cTn id="59" fill="hold">
                            <p:stCondLst>
                              <p:cond delay="2525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5" grpId="0"/>
      <p:bldP spid="28"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xmlns="" id="{F2FCBD89-45CF-4CD3-B491-D4C506F486FB}"/>
              </a:ext>
            </a:extLst>
          </p:cNvPr>
          <p:cNvSpPr>
            <a:spLocks noChangeArrowheads="1"/>
          </p:cNvSpPr>
          <p:nvPr/>
        </p:nvSpPr>
        <p:spPr bwMode="auto">
          <a:xfrm>
            <a:off x="152401" y="133886"/>
            <a:ext cx="11887199"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vi-VN" altLang="en-US" sz="4200" b="1" i="1" dirty="0" err="1">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Bước</a:t>
            </a:r>
            <a:r>
              <a:rPr lang="vi-VN" altLang="en-US" sz="4200" b="1" i="1"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 2. </a:t>
            </a:r>
            <a:r>
              <a:rPr lang="vi-VN" altLang="en-US" sz="4200" b="1" i="1" dirty="0" err="1">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Tổ</a:t>
            </a:r>
            <a:r>
              <a:rPr lang="vi-VN" altLang="en-US" sz="4200" b="1" i="1"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 </a:t>
            </a:r>
            <a:r>
              <a:rPr lang="vi-VN" altLang="en-US" sz="4200" b="1" i="1" dirty="0" err="1">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chức</a:t>
            </a:r>
            <a:r>
              <a:rPr lang="vi-VN" altLang="en-US" sz="4200" b="1" i="1"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 </a:t>
            </a:r>
            <a:r>
              <a:rPr lang="vi-VN" altLang="en-US" sz="4200" b="1" i="1" dirty="0" err="1">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dạy</a:t>
            </a:r>
            <a:r>
              <a:rPr lang="vi-VN" altLang="en-US" sz="4200" b="1" i="1"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 </a:t>
            </a:r>
            <a:r>
              <a:rPr lang="vi-VN" altLang="en-US" sz="4200" b="1" i="1" dirty="0" err="1">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học</a:t>
            </a:r>
            <a:r>
              <a:rPr lang="vi-VN" altLang="en-US" sz="4200" b="1" i="1"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 minh </a:t>
            </a:r>
            <a:r>
              <a:rPr lang="vi-VN" altLang="en-US" sz="4200" b="1" i="1" dirty="0" err="1">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họa</a:t>
            </a:r>
            <a:r>
              <a:rPr lang="vi-VN" altLang="en-US" sz="4200" b="1" i="1"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 </a:t>
            </a:r>
            <a:r>
              <a:rPr lang="vi-VN" altLang="en-US" sz="4200" b="1" i="1" dirty="0" err="1">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và</a:t>
            </a:r>
            <a:r>
              <a:rPr lang="vi-VN" altLang="en-US" sz="4200" b="1" i="1"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 </a:t>
            </a:r>
            <a:r>
              <a:rPr lang="vi-VN" altLang="en-US" sz="4200" b="1" i="1" dirty="0" err="1">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dự</a:t>
            </a:r>
            <a:r>
              <a:rPr lang="vi-VN" altLang="en-US" sz="4200" b="1" i="1"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 </a:t>
            </a:r>
            <a:r>
              <a:rPr lang="vi-VN" altLang="en-US" sz="4200" b="1" i="1" dirty="0" err="1">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giờ</a:t>
            </a:r>
            <a:endParaRPr lang="vi-VN" altLang="en-US" sz="4200"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endParaRPr>
          </a:p>
          <a:p>
            <a:pPr algn="just" eaLnBrk="1" hangingPunct="1">
              <a:spcBef>
                <a:spcPct val="0"/>
              </a:spcBef>
              <a:buFontTx/>
              <a:buNone/>
            </a:pPr>
            <a:endParaRPr lang="en-US" altLang="en-US" sz="4000" dirty="0">
              <a:latin typeface="Arial" pitchFamily="34" charset="0"/>
              <a:ea typeface="等线" panose="02010600030101010101" pitchFamily="2" charset="-122"/>
              <a:cs typeface="Arial" pitchFamily="34" charset="0"/>
            </a:endParaRPr>
          </a:p>
          <a:p>
            <a:pPr algn="just" eaLnBrk="1" hangingPunct="1">
              <a:spcBef>
                <a:spcPct val="0"/>
              </a:spcBef>
              <a:buFontTx/>
              <a:buNone/>
            </a:pPr>
            <a:r>
              <a:rPr lang="vi-VN" altLang="en-US" sz="4000" dirty="0">
                <a:solidFill>
                  <a:srgbClr val="0000FF"/>
                </a:solidFill>
                <a:latin typeface="Arial" pitchFamily="34" charset="0"/>
                <a:ea typeface="等线" panose="02010600030101010101" pitchFamily="2" charset="-122"/>
                <a:cs typeface="Arial" pitchFamily="34" charset="0"/>
              </a:rPr>
              <a:t>- Chuyển giao nhiệm vụ học tập: nhiệm vụ học tập rõ ràng và phù hợp với khả năng của học sinh, thể hiện ở yêu cầu về sản phẩm mà học sinh phải hoàn thành khi thực hiện nhiệm vụ; hình thức giao nhiệm vụ sinh động, hấp dẫn, kích thích được hứng thú nhận thức của học sinh; đảm bảo cho tất cả học sinh tiếp nhận và sẵn sàng thực hiện nhiệm vụ.</a:t>
            </a:r>
          </a:p>
        </p:txBody>
      </p:sp>
    </p:spTree>
    <p:extLst>
      <p:ext uri="{BB962C8B-B14F-4D97-AF65-F5344CB8AC3E}">
        <p14:creationId xmlns:p14="http://schemas.microsoft.com/office/powerpoint/2010/main" val="1003839522"/>
      </p:ext>
    </p:extLst>
  </p:cSld>
  <p:clrMapOvr>
    <a:masterClrMapping/>
  </p:clrMapOvr>
  <mc:AlternateContent xmlns:mc="http://schemas.openxmlformats.org/markup-compatibility/2006" xmlns:p14="http://schemas.microsoft.com/office/powerpoint/2010/main">
    <mc:Choice Requires="p14">
      <p:transition spd="slow" p14:dur="2000" advTm="23651">
        <p14:prism isContent="1"/>
      </p:transition>
    </mc:Choice>
    <mc:Fallback xmlns="">
      <p:transition spd="slow" advTm="23651">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xmlns="" id="{F2FCBD89-45CF-4CD3-B491-D4C506F486FB}"/>
              </a:ext>
            </a:extLst>
          </p:cNvPr>
          <p:cNvSpPr>
            <a:spLocks noChangeArrowheads="1"/>
          </p:cNvSpPr>
          <p:nvPr/>
        </p:nvSpPr>
        <p:spPr bwMode="auto">
          <a:xfrm>
            <a:off x="152400" y="-36795"/>
            <a:ext cx="11887199"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endParaRPr lang="en-US" altLang="en-US" sz="3200" b="1" i="1" dirty="0">
              <a:solidFill>
                <a:schemeClr val="accent6">
                  <a:lumMod val="75000"/>
                </a:schemeClr>
              </a:solidFill>
              <a:latin typeface="+mn-lt"/>
              <a:ea typeface="等线" panose="02010600030101010101" pitchFamily="2" charset="-122"/>
            </a:endParaRPr>
          </a:p>
          <a:p>
            <a:pPr algn="just" eaLnBrk="1" hangingPunct="1">
              <a:spcBef>
                <a:spcPct val="0"/>
              </a:spcBef>
              <a:buFontTx/>
              <a:buNone/>
            </a:pPr>
            <a:r>
              <a:rPr lang="vi-VN" altLang="en-US" sz="4200" b="1" i="1" dirty="0" err="1">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Bước</a:t>
            </a:r>
            <a:r>
              <a:rPr lang="vi-VN" altLang="en-US" sz="4200" b="1" i="1"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 2. </a:t>
            </a:r>
            <a:r>
              <a:rPr lang="vi-VN" altLang="en-US" sz="4200" b="1" i="1" dirty="0" err="1">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Tổ</a:t>
            </a:r>
            <a:r>
              <a:rPr lang="vi-VN" altLang="en-US" sz="4200" b="1" i="1"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 </a:t>
            </a:r>
            <a:r>
              <a:rPr lang="vi-VN" altLang="en-US" sz="4200" b="1" i="1" dirty="0" err="1">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chức</a:t>
            </a:r>
            <a:r>
              <a:rPr lang="vi-VN" altLang="en-US" sz="4200" b="1" i="1"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 </a:t>
            </a:r>
            <a:r>
              <a:rPr lang="vi-VN" altLang="en-US" sz="4200" b="1" i="1" dirty="0" err="1">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dạy</a:t>
            </a:r>
            <a:r>
              <a:rPr lang="vi-VN" altLang="en-US" sz="4200" b="1" i="1"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 </a:t>
            </a:r>
            <a:r>
              <a:rPr lang="vi-VN" altLang="en-US" sz="4200" b="1" i="1" dirty="0" err="1">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học</a:t>
            </a:r>
            <a:r>
              <a:rPr lang="vi-VN" altLang="en-US" sz="4200" b="1" i="1"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 minh </a:t>
            </a:r>
            <a:r>
              <a:rPr lang="vi-VN" altLang="en-US" sz="4200" b="1" i="1" dirty="0" err="1">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họa</a:t>
            </a:r>
            <a:r>
              <a:rPr lang="vi-VN" altLang="en-US" sz="4200" b="1" i="1"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 </a:t>
            </a:r>
            <a:r>
              <a:rPr lang="vi-VN" altLang="en-US" sz="4200" b="1" i="1" dirty="0" err="1">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và</a:t>
            </a:r>
            <a:r>
              <a:rPr lang="vi-VN" altLang="en-US" sz="4200" b="1" i="1"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 </a:t>
            </a:r>
            <a:r>
              <a:rPr lang="vi-VN" altLang="en-US" sz="4200" b="1" i="1" dirty="0" err="1">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dự</a:t>
            </a:r>
            <a:r>
              <a:rPr lang="vi-VN" altLang="en-US" sz="4200" b="1" i="1"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 </a:t>
            </a:r>
            <a:r>
              <a:rPr lang="vi-VN" altLang="en-US" sz="4200" b="1" i="1" dirty="0" err="1">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giờ</a:t>
            </a:r>
            <a:endParaRPr lang="vi-VN" altLang="en-US" sz="4200"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endParaRPr>
          </a:p>
          <a:p>
            <a:pPr algn="just" eaLnBrk="1" hangingPunct="1">
              <a:spcBef>
                <a:spcPct val="0"/>
              </a:spcBef>
              <a:buFontTx/>
              <a:buNone/>
            </a:pPr>
            <a:endParaRPr lang="en-US" altLang="en-US" sz="4000" dirty="0">
              <a:solidFill>
                <a:srgbClr val="0000FF"/>
              </a:solidFill>
              <a:latin typeface="Arial" pitchFamily="34" charset="0"/>
              <a:ea typeface="等线" panose="02010600030101010101" pitchFamily="2" charset="-122"/>
              <a:cs typeface="Arial" pitchFamily="34" charset="0"/>
            </a:endParaRPr>
          </a:p>
          <a:p>
            <a:pPr algn="just" eaLnBrk="1" hangingPunct="1">
              <a:spcBef>
                <a:spcPct val="0"/>
              </a:spcBef>
              <a:buFontTx/>
              <a:buNone/>
            </a:pPr>
            <a:r>
              <a:rPr lang="vi-VN" altLang="en-US" sz="4000" dirty="0">
                <a:solidFill>
                  <a:srgbClr val="0000FF"/>
                </a:solidFill>
                <a:latin typeface="Arial" pitchFamily="34" charset="0"/>
                <a:ea typeface="等线" panose="02010600030101010101" pitchFamily="2" charset="-122"/>
                <a:cs typeface="Arial" pitchFamily="34" charset="0"/>
              </a:rPr>
              <a:t>- Thực hiện nhiệm vụ học tập: khuyến khích học sinh hợp tác, giúp đỡ nhau khi thực hiện nhiệm vụ học tập; phát hiện kịp thời những khó khăn của học sinh và có biện pháp hỗ trợ kịp thời, phù hợp, hiệu quả; không có học sinh bị "bỏ quên".</a:t>
            </a:r>
          </a:p>
        </p:txBody>
      </p:sp>
    </p:spTree>
    <p:extLst>
      <p:ext uri="{BB962C8B-B14F-4D97-AF65-F5344CB8AC3E}">
        <p14:creationId xmlns:p14="http://schemas.microsoft.com/office/powerpoint/2010/main" val="2537557699"/>
      </p:ext>
    </p:extLst>
  </p:cSld>
  <p:clrMapOvr>
    <a:masterClrMapping/>
  </p:clrMapOvr>
  <mc:AlternateContent xmlns:mc="http://schemas.openxmlformats.org/markup-compatibility/2006" xmlns:p14="http://schemas.microsoft.com/office/powerpoint/2010/main">
    <mc:Choice Requires="p14">
      <p:transition spd="slow" p14:dur="2000" advTm="17489">
        <p14:prism isContent="1"/>
      </p:transition>
    </mc:Choice>
    <mc:Fallback xmlns="">
      <p:transition spd="slow" advTm="17489">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xmlns="" id="{F2FCBD89-45CF-4CD3-B491-D4C506F486FB}"/>
              </a:ext>
            </a:extLst>
          </p:cNvPr>
          <p:cNvSpPr>
            <a:spLocks noChangeArrowheads="1"/>
          </p:cNvSpPr>
          <p:nvPr/>
        </p:nvSpPr>
        <p:spPr bwMode="auto">
          <a:xfrm>
            <a:off x="152400" y="-36795"/>
            <a:ext cx="11887199"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endParaRPr lang="en-US" altLang="en-US" sz="3200" b="1" i="1" dirty="0">
              <a:solidFill>
                <a:schemeClr val="accent6">
                  <a:lumMod val="75000"/>
                </a:schemeClr>
              </a:solidFill>
              <a:latin typeface="+mn-lt"/>
              <a:ea typeface="等线" panose="02010600030101010101" pitchFamily="2" charset="-122"/>
            </a:endParaRPr>
          </a:p>
          <a:p>
            <a:pPr algn="just" eaLnBrk="1" hangingPunct="1">
              <a:spcBef>
                <a:spcPct val="0"/>
              </a:spcBef>
              <a:buFontTx/>
              <a:buNone/>
            </a:pPr>
            <a:r>
              <a:rPr lang="vi-VN" altLang="en-US" sz="4200" b="1" i="1" dirty="0">
                <a:solidFill>
                  <a:schemeClr val="accent6">
                    <a:lumMod val="75000"/>
                  </a:schemeClr>
                </a:solidFill>
                <a:latin typeface="+mn-lt"/>
                <a:ea typeface="等线" panose="02010600030101010101" pitchFamily="2" charset="-122"/>
              </a:rPr>
              <a:t>Bước 2. Tổ chức dạy học minh họa và dự giờ</a:t>
            </a:r>
            <a:endParaRPr lang="vi-VN" altLang="en-US" sz="4200" dirty="0">
              <a:solidFill>
                <a:schemeClr val="accent6">
                  <a:lumMod val="75000"/>
                </a:schemeClr>
              </a:solidFill>
              <a:latin typeface="+mn-lt"/>
              <a:ea typeface="等线" panose="02010600030101010101" pitchFamily="2" charset="-122"/>
            </a:endParaRPr>
          </a:p>
          <a:p>
            <a:pPr algn="just" eaLnBrk="1" hangingPunct="1">
              <a:spcBef>
                <a:spcPct val="0"/>
              </a:spcBef>
              <a:buFontTx/>
              <a:buNone/>
            </a:pPr>
            <a:endParaRPr lang="en-US" altLang="en-US" sz="4200" dirty="0">
              <a:latin typeface="Arial" pitchFamily="34" charset="0"/>
              <a:ea typeface="等线" panose="02010600030101010101" pitchFamily="2" charset="-122"/>
              <a:cs typeface="Arial" pitchFamily="34" charset="0"/>
            </a:endParaRPr>
          </a:p>
          <a:p>
            <a:pPr algn="just" eaLnBrk="1" hangingPunct="1">
              <a:spcBef>
                <a:spcPct val="0"/>
              </a:spcBef>
              <a:buFontTx/>
              <a:buNone/>
            </a:pPr>
            <a:r>
              <a:rPr lang="vi-VN" altLang="en-US" sz="4000" dirty="0">
                <a:solidFill>
                  <a:srgbClr val="0000FF"/>
                </a:solidFill>
                <a:latin typeface="Arial" pitchFamily="34" charset="0"/>
                <a:ea typeface="等线" panose="02010600030101010101" pitchFamily="2" charset="-122"/>
                <a:cs typeface="Arial" pitchFamily="34" charset="0"/>
              </a:rPr>
              <a:t>- Trình bày kết quả và thảo luận: hình thức trình bày kết quả thực hiện nhiệm vụ phù hợp với nội dung học tập và kĩ thuật dạy học tích cực được sử dụng; khuyến khích cho học sinh trao đổi, thảo luận với nhau về nội dung học tập; xử lí những tình huống sư phạm nảy sinh một cách hợp lí.</a:t>
            </a:r>
          </a:p>
        </p:txBody>
      </p:sp>
    </p:spTree>
    <p:extLst>
      <p:ext uri="{BB962C8B-B14F-4D97-AF65-F5344CB8AC3E}">
        <p14:creationId xmlns:p14="http://schemas.microsoft.com/office/powerpoint/2010/main" val="3453342357"/>
      </p:ext>
    </p:extLst>
  </p:cSld>
  <p:clrMapOvr>
    <a:masterClrMapping/>
  </p:clrMapOvr>
  <mc:AlternateContent xmlns:mc="http://schemas.openxmlformats.org/markup-compatibility/2006" xmlns:p14="http://schemas.microsoft.com/office/powerpoint/2010/main">
    <mc:Choice Requires="p14">
      <p:transition spd="slow" p14:dur="2000" advTm="21280">
        <p14:prism isContent="1"/>
      </p:transition>
    </mc:Choice>
    <mc:Fallback xmlns="">
      <p:transition spd="slow" advTm="2128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xmlns="" id="{F2FCBD89-45CF-4CD3-B491-D4C506F486FB}"/>
              </a:ext>
            </a:extLst>
          </p:cNvPr>
          <p:cNvSpPr>
            <a:spLocks noChangeArrowheads="1"/>
          </p:cNvSpPr>
          <p:nvPr/>
        </p:nvSpPr>
        <p:spPr bwMode="auto">
          <a:xfrm>
            <a:off x="152401" y="-5417"/>
            <a:ext cx="11887199"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vi-VN" altLang="en-US" sz="4200" b="1" i="1" dirty="0" err="1">
                <a:solidFill>
                  <a:schemeClr val="accent6">
                    <a:lumMod val="75000"/>
                  </a:schemeClr>
                </a:solidFill>
                <a:latin typeface="+mn-lt"/>
                <a:ea typeface="等线" panose="02010600030101010101" pitchFamily="2" charset="-122"/>
              </a:rPr>
              <a:t>Bước</a:t>
            </a:r>
            <a:r>
              <a:rPr lang="vi-VN" altLang="en-US" sz="4200" b="1" i="1" dirty="0">
                <a:solidFill>
                  <a:schemeClr val="accent6">
                    <a:lumMod val="75000"/>
                  </a:schemeClr>
                </a:solidFill>
                <a:latin typeface="+mn-lt"/>
                <a:ea typeface="等线" panose="02010600030101010101" pitchFamily="2" charset="-122"/>
              </a:rPr>
              <a:t> 2. </a:t>
            </a:r>
            <a:r>
              <a:rPr lang="vi-VN" altLang="en-US" sz="4200" b="1" i="1" dirty="0" err="1">
                <a:solidFill>
                  <a:schemeClr val="accent6">
                    <a:lumMod val="75000"/>
                  </a:schemeClr>
                </a:solidFill>
                <a:latin typeface="+mn-lt"/>
                <a:ea typeface="等线" panose="02010600030101010101" pitchFamily="2" charset="-122"/>
              </a:rPr>
              <a:t>Tổ</a:t>
            </a:r>
            <a:r>
              <a:rPr lang="vi-VN" altLang="en-US" sz="4200" b="1" i="1" dirty="0">
                <a:solidFill>
                  <a:schemeClr val="accent6">
                    <a:lumMod val="75000"/>
                  </a:schemeClr>
                </a:solidFill>
                <a:latin typeface="+mn-lt"/>
                <a:ea typeface="等线" panose="02010600030101010101" pitchFamily="2" charset="-122"/>
              </a:rPr>
              <a:t> </a:t>
            </a:r>
            <a:r>
              <a:rPr lang="vi-VN" altLang="en-US" sz="4200" b="1" i="1" dirty="0" err="1">
                <a:solidFill>
                  <a:schemeClr val="accent6">
                    <a:lumMod val="75000"/>
                  </a:schemeClr>
                </a:solidFill>
                <a:latin typeface="+mn-lt"/>
                <a:ea typeface="等线" panose="02010600030101010101" pitchFamily="2" charset="-122"/>
              </a:rPr>
              <a:t>chức</a:t>
            </a:r>
            <a:r>
              <a:rPr lang="vi-VN" altLang="en-US" sz="4200" b="1" i="1" dirty="0">
                <a:solidFill>
                  <a:schemeClr val="accent6">
                    <a:lumMod val="75000"/>
                  </a:schemeClr>
                </a:solidFill>
                <a:latin typeface="+mn-lt"/>
                <a:ea typeface="等线" panose="02010600030101010101" pitchFamily="2" charset="-122"/>
              </a:rPr>
              <a:t> </a:t>
            </a:r>
            <a:r>
              <a:rPr lang="vi-VN" altLang="en-US" sz="4200" b="1" i="1" dirty="0" err="1">
                <a:solidFill>
                  <a:schemeClr val="accent6">
                    <a:lumMod val="75000"/>
                  </a:schemeClr>
                </a:solidFill>
                <a:latin typeface="+mn-lt"/>
                <a:ea typeface="等线" panose="02010600030101010101" pitchFamily="2" charset="-122"/>
              </a:rPr>
              <a:t>dạy</a:t>
            </a:r>
            <a:r>
              <a:rPr lang="vi-VN" altLang="en-US" sz="4200" b="1" i="1" dirty="0">
                <a:solidFill>
                  <a:schemeClr val="accent6">
                    <a:lumMod val="75000"/>
                  </a:schemeClr>
                </a:solidFill>
                <a:latin typeface="+mn-lt"/>
                <a:ea typeface="等线" panose="02010600030101010101" pitchFamily="2" charset="-122"/>
              </a:rPr>
              <a:t> </a:t>
            </a:r>
            <a:r>
              <a:rPr lang="vi-VN" altLang="en-US" sz="4200" b="1" i="1" dirty="0" err="1">
                <a:solidFill>
                  <a:schemeClr val="accent6">
                    <a:lumMod val="75000"/>
                  </a:schemeClr>
                </a:solidFill>
                <a:latin typeface="+mn-lt"/>
                <a:ea typeface="等线" panose="02010600030101010101" pitchFamily="2" charset="-122"/>
              </a:rPr>
              <a:t>học</a:t>
            </a:r>
            <a:r>
              <a:rPr lang="vi-VN" altLang="en-US" sz="4200" b="1" i="1" dirty="0">
                <a:solidFill>
                  <a:schemeClr val="accent6">
                    <a:lumMod val="75000"/>
                  </a:schemeClr>
                </a:solidFill>
                <a:latin typeface="+mn-lt"/>
                <a:ea typeface="等线" panose="02010600030101010101" pitchFamily="2" charset="-122"/>
              </a:rPr>
              <a:t> minh </a:t>
            </a:r>
            <a:r>
              <a:rPr lang="vi-VN" altLang="en-US" sz="4200" b="1" i="1" dirty="0" err="1">
                <a:solidFill>
                  <a:schemeClr val="accent6">
                    <a:lumMod val="75000"/>
                  </a:schemeClr>
                </a:solidFill>
                <a:latin typeface="+mn-lt"/>
                <a:ea typeface="等线" panose="02010600030101010101" pitchFamily="2" charset="-122"/>
              </a:rPr>
              <a:t>họa</a:t>
            </a:r>
            <a:r>
              <a:rPr lang="vi-VN" altLang="en-US" sz="4200" b="1" i="1" dirty="0">
                <a:solidFill>
                  <a:schemeClr val="accent6">
                    <a:lumMod val="75000"/>
                  </a:schemeClr>
                </a:solidFill>
                <a:latin typeface="+mn-lt"/>
                <a:ea typeface="等线" panose="02010600030101010101" pitchFamily="2" charset="-122"/>
              </a:rPr>
              <a:t> </a:t>
            </a:r>
            <a:r>
              <a:rPr lang="vi-VN" altLang="en-US" sz="4200" b="1" i="1" dirty="0" err="1">
                <a:solidFill>
                  <a:schemeClr val="accent6">
                    <a:lumMod val="75000"/>
                  </a:schemeClr>
                </a:solidFill>
                <a:latin typeface="+mn-lt"/>
                <a:ea typeface="等线" panose="02010600030101010101" pitchFamily="2" charset="-122"/>
              </a:rPr>
              <a:t>và</a:t>
            </a:r>
            <a:r>
              <a:rPr lang="vi-VN" altLang="en-US" sz="4200" b="1" i="1" dirty="0">
                <a:solidFill>
                  <a:schemeClr val="accent6">
                    <a:lumMod val="75000"/>
                  </a:schemeClr>
                </a:solidFill>
                <a:latin typeface="+mn-lt"/>
                <a:ea typeface="等线" panose="02010600030101010101" pitchFamily="2" charset="-122"/>
              </a:rPr>
              <a:t> </a:t>
            </a:r>
            <a:r>
              <a:rPr lang="vi-VN" altLang="en-US" sz="4200" b="1" i="1" dirty="0" err="1">
                <a:solidFill>
                  <a:schemeClr val="accent6">
                    <a:lumMod val="75000"/>
                  </a:schemeClr>
                </a:solidFill>
                <a:latin typeface="+mn-lt"/>
                <a:ea typeface="等线" panose="02010600030101010101" pitchFamily="2" charset="-122"/>
              </a:rPr>
              <a:t>dự</a:t>
            </a:r>
            <a:r>
              <a:rPr lang="vi-VN" altLang="en-US" sz="4200" b="1" i="1" dirty="0">
                <a:solidFill>
                  <a:schemeClr val="accent6">
                    <a:lumMod val="75000"/>
                  </a:schemeClr>
                </a:solidFill>
                <a:latin typeface="+mn-lt"/>
                <a:ea typeface="等线" panose="02010600030101010101" pitchFamily="2" charset="-122"/>
              </a:rPr>
              <a:t> </a:t>
            </a:r>
            <a:r>
              <a:rPr lang="vi-VN" altLang="en-US" sz="4200" b="1" i="1" dirty="0" err="1">
                <a:solidFill>
                  <a:schemeClr val="accent6">
                    <a:lumMod val="75000"/>
                  </a:schemeClr>
                </a:solidFill>
                <a:latin typeface="+mn-lt"/>
                <a:ea typeface="等线" panose="02010600030101010101" pitchFamily="2" charset="-122"/>
              </a:rPr>
              <a:t>giờ</a:t>
            </a:r>
            <a:endParaRPr lang="vi-VN" altLang="en-US" sz="4200" dirty="0">
              <a:solidFill>
                <a:schemeClr val="accent6">
                  <a:lumMod val="75000"/>
                </a:schemeClr>
              </a:solidFill>
              <a:latin typeface="+mn-lt"/>
              <a:ea typeface="等线" panose="02010600030101010101" pitchFamily="2" charset="-122"/>
            </a:endParaRPr>
          </a:p>
          <a:p>
            <a:pPr algn="just" eaLnBrk="1" hangingPunct="1">
              <a:spcBef>
                <a:spcPct val="0"/>
              </a:spcBef>
              <a:buFontTx/>
              <a:buNone/>
            </a:pPr>
            <a:endParaRPr lang="en-US" altLang="en-US" sz="4000" dirty="0">
              <a:latin typeface="Arial" pitchFamily="34" charset="0"/>
              <a:ea typeface="等线" panose="02010600030101010101" pitchFamily="2" charset="-122"/>
              <a:cs typeface="Arial" pitchFamily="34" charset="0"/>
            </a:endParaRPr>
          </a:p>
          <a:p>
            <a:pPr algn="just" eaLnBrk="1" hangingPunct="1">
              <a:spcBef>
                <a:spcPct val="0"/>
              </a:spcBef>
              <a:buFontTx/>
              <a:buNone/>
            </a:pPr>
            <a:r>
              <a:rPr lang="vi-VN" altLang="en-US" sz="4000" dirty="0">
                <a:solidFill>
                  <a:srgbClr val="0000FF"/>
                </a:solidFill>
                <a:latin typeface="Arial" pitchFamily="34" charset="0"/>
                <a:ea typeface="等线" panose="02010600030101010101" pitchFamily="2" charset="-122"/>
                <a:cs typeface="Arial" pitchFamily="34" charset="0"/>
              </a:rPr>
              <a:t>- Nhận xét, đánh giá kết quả thực hiện nhiệm vụ học tập: nhận xét về quá trình thực hiện nhiệm vụ học tập của học sinh; phân tích, nhận xét, đánh giá kết quả thực hiện nhiệm vụ và những ý kiến trao đổi, thảo luận của học sinh nhằm giúp học sinh có hứng thú, niềm tin trong học tập, cải thiện được kết quả học tập; chính xác hóa các kiến thức mà học sinh đã học được thông qua hoạt động.</a:t>
            </a:r>
          </a:p>
        </p:txBody>
      </p:sp>
    </p:spTree>
    <p:extLst>
      <p:ext uri="{BB962C8B-B14F-4D97-AF65-F5344CB8AC3E}">
        <p14:creationId xmlns:p14="http://schemas.microsoft.com/office/powerpoint/2010/main" val="4027009179"/>
      </p:ext>
    </p:extLst>
  </p:cSld>
  <p:clrMapOvr>
    <a:masterClrMapping/>
  </p:clrMapOvr>
  <mc:AlternateContent xmlns:mc="http://schemas.openxmlformats.org/markup-compatibility/2006" xmlns:p14="http://schemas.microsoft.com/office/powerpoint/2010/main">
    <mc:Choice Requires="p14">
      <p:transition spd="slow" p14:dur="2000" advTm="26936">
        <p14:prism isContent="1"/>
      </p:transition>
    </mc:Choice>
    <mc:Fallback xmlns="">
      <p:transition spd="slow" advTm="26936">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xmlns="" id="{F2FCBD89-45CF-4CD3-B491-D4C506F486FB}"/>
              </a:ext>
            </a:extLst>
          </p:cNvPr>
          <p:cNvSpPr>
            <a:spLocks noChangeArrowheads="1"/>
          </p:cNvSpPr>
          <p:nvPr/>
        </p:nvSpPr>
        <p:spPr bwMode="auto">
          <a:xfrm>
            <a:off x="152400" y="-36795"/>
            <a:ext cx="11887199"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endParaRPr lang="en-US" altLang="en-US" sz="3200" b="1" i="1" dirty="0">
              <a:solidFill>
                <a:schemeClr val="accent6">
                  <a:lumMod val="75000"/>
                </a:schemeClr>
              </a:solidFill>
              <a:latin typeface="+mn-lt"/>
              <a:ea typeface="等线" panose="02010600030101010101" pitchFamily="2" charset="-122"/>
            </a:endParaRPr>
          </a:p>
          <a:p>
            <a:pPr algn="just" eaLnBrk="1" hangingPunct="1">
              <a:spcBef>
                <a:spcPct val="0"/>
              </a:spcBef>
              <a:buFontTx/>
              <a:buNone/>
            </a:pPr>
            <a:r>
              <a:rPr lang="vi-VN" altLang="en-US" sz="4200" b="1" i="1" dirty="0">
                <a:solidFill>
                  <a:schemeClr val="accent6">
                    <a:lumMod val="75000"/>
                  </a:schemeClr>
                </a:solidFill>
                <a:latin typeface="+mn-lt"/>
                <a:ea typeface="等线" panose="02010600030101010101" pitchFamily="2" charset="-122"/>
              </a:rPr>
              <a:t>Bước 2. Tổ chức dạy học minh họa và dự giờ</a:t>
            </a:r>
            <a:endParaRPr lang="vi-VN" altLang="en-US" sz="4200" dirty="0">
              <a:solidFill>
                <a:schemeClr val="accent6">
                  <a:lumMod val="75000"/>
                </a:schemeClr>
              </a:solidFill>
              <a:latin typeface="+mn-lt"/>
              <a:ea typeface="等线" panose="02010600030101010101" pitchFamily="2" charset="-122"/>
            </a:endParaRPr>
          </a:p>
          <a:p>
            <a:pPr algn="just" eaLnBrk="1" hangingPunct="1">
              <a:spcBef>
                <a:spcPct val="0"/>
              </a:spcBef>
              <a:buFontTx/>
              <a:buNone/>
            </a:pPr>
            <a:endParaRPr lang="en-US" altLang="en-US" sz="2000" dirty="0">
              <a:latin typeface="Arial" pitchFamily="34" charset="0"/>
              <a:ea typeface="等线" panose="02010600030101010101" pitchFamily="2" charset="-122"/>
              <a:cs typeface="Arial" pitchFamily="34" charset="0"/>
            </a:endParaRPr>
          </a:p>
          <a:p>
            <a:pPr algn="just" eaLnBrk="1" hangingPunct="1">
              <a:spcBef>
                <a:spcPct val="0"/>
              </a:spcBef>
              <a:buFontTx/>
              <a:buNone/>
            </a:pPr>
            <a:r>
              <a:rPr lang="vi-VN" altLang="en-US" sz="4000" dirty="0">
                <a:solidFill>
                  <a:srgbClr val="0000FF"/>
                </a:solidFill>
                <a:latin typeface="Arial" pitchFamily="34" charset="0"/>
                <a:ea typeface="等线" panose="02010600030101010101" pitchFamily="2" charset="-122"/>
                <a:cs typeface="Arial" pitchFamily="34" charset="0"/>
              </a:rPr>
              <a:t>Trong quá trình tổ chức dạy học và dự giờ, khuyến khích giáo viên dự giờ quan sát, ghi chép kết hợp với ghi hình hoạt động học của học sinh để sử dụng khi phân tích bài học, nhưng không làm ảnh hưởng đến hoạt động dạy học của giáo viên và học sinh.</a:t>
            </a:r>
          </a:p>
        </p:txBody>
      </p:sp>
    </p:spTree>
    <p:extLst>
      <p:ext uri="{BB962C8B-B14F-4D97-AF65-F5344CB8AC3E}">
        <p14:creationId xmlns:p14="http://schemas.microsoft.com/office/powerpoint/2010/main" val="3453342357"/>
      </p:ext>
    </p:extLst>
  </p:cSld>
  <p:clrMapOvr>
    <a:masterClrMapping/>
  </p:clrMapOvr>
  <mc:AlternateContent xmlns:mc="http://schemas.openxmlformats.org/markup-compatibility/2006" xmlns:p14="http://schemas.microsoft.com/office/powerpoint/2010/main">
    <mc:Choice Requires="p14">
      <p:transition spd="slow" p14:dur="2000" advTm="16912">
        <p14:prism isContent="1"/>
      </p:transition>
    </mc:Choice>
    <mc:Fallback xmlns="">
      <p:transition spd="slow" advTm="16912">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xmlns="" id="{F6CBFFF6-C745-4160-895E-FB8D233F3B9E}"/>
              </a:ext>
            </a:extLst>
          </p:cNvPr>
          <p:cNvSpPr>
            <a:spLocks noChangeArrowheads="1"/>
          </p:cNvSpPr>
          <p:nvPr/>
        </p:nvSpPr>
        <p:spPr bwMode="auto">
          <a:xfrm>
            <a:off x="152400" y="133351"/>
            <a:ext cx="11887199"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vi-VN" altLang="en-US" sz="4400" b="1" i="1" dirty="0">
                <a:solidFill>
                  <a:srgbClr val="C00000"/>
                </a:solidFill>
                <a:latin typeface="+mn-lt"/>
                <a:ea typeface="等线" panose="02010600030101010101" pitchFamily="2" charset="-122"/>
              </a:rPr>
              <a:t>Bước 3. Phân tích bài học</a:t>
            </a:r>
            <a:endParaRPr lang="vi-VN" altLang="en-US" sz="4400" dirty="0">
              <a:solidFill>
                <a:srgbClr val="C00000"/>
              </a:solidFill>
              <a:latin typeface="+mn-lt"/>
              <a:ea typeface="等线" panose="02010600030101010101" pitchFamily="2" charset="-122"/>
            </a:endParaRPr>
          </a:p>
          <a:p>
            <a:pPr algn="just" eaLnBrk="1" hangingPunct="1">
              <a:spcBef>
                <a:spcPct val="0"/>
              </a:spcBef>
              <a:buFontTx/>
              <a:buNone/>
            </a:pPr>
            <a:r>
              <a:rPr lang="vi-VN" altLang="en-US" sz="3600" dirty="0">
                <a:solidFill>
                  <a:srgbClr val="0000FF"/>
                </a:solidFill>
                <a:latin typeface="+mn-lt"/>
                <a:ea typeface="等线" panose="02010600030101010101" pitchFamily="2" charset="-122"/>
              </a:rPr>
              <a:t>Toàn trường hoặc tổ chuyên môn tổ chức trao đổi, chia sẻ, tập trung vào các nội dung:</a:t>
            </a:r>
          </a:p>
          <a:p>
            <a:pPr algn="just" eaLnBrk="1" hangingPunct="1">
              <a:spcBef>
                <a:spcPct val="0"/>
              </a:spcBef>
              <a:buFontTx/>
              <a:buNone/>
            </a:pPr>
            <a:r>
              <a:rPr lang="en-US" altLang="en-US" sz="3600" dirty="0">
                <a:solidFill>
                  <a:srgbClr val="0000FF"/>
                </a:solidFill>
                <a:latin typeface="+mn-lt"/>
                <a:ea typeface="等线" panose="02010600030101010101" pitchFamily="2" charset="-122"/>
              </a:rPr>
              <a:t>-</a:t>
            </a:r>
            <a:r>
              <a:rPr lang="vi-VN" altLang="en-US" sz="3600" dirty="0">
                <a:solidFill>
                  <a:srgbClr val="0000FF"/>
                </a:solidFill>
                <a:latin typeface="+mn-lt"/>
                <a:ea typeface="等线" panose="02010600030101010101" pitchFamily="2" charset="-122"/>
              </a:rPr>
              <a:t> Hoạt động học của học sinh: khả năng tiếp nhận và mức độ “sẵn sàng” thực hiện nhiệm vụ học tập của tất cả học sinh trong lớp; sự tích cực, chủ động, sáng tạo, hợp tác của học sinh trong việc thực hiện các nhiệm vụ học tập; sự tích cực của học sinh trong trình bày, trao đổi, thảo luận về kết quả, sản phẩm học tập; sự chính xác, phù hợp của kết quả, sản phẩm học tập; thái độ và cảm xúc của học sinh trong từng hoạt động.</a:t>
            </a:r>
          </a:p>
        </p:txBody>
      </p:sp>
    </p:spTree>
    <p:extLst>
      <p:ext uri="{BB962C8B-B14F-4D97-AF65-F5344CB8AC3E}">
        <p14:creationId xmlns:p14="http://schemas.microsoft.com/office/powerpoint/2010/main" val="3475714377"/>
      </p:ext>
    </p:extLst>
  </p:cSld>
  <p:clrMapOvr>
    <a:masterClrMapping/>
  </p:clrMapOvr>
  <mc:AlternateContent xmlns:mc="http://schemas.openxmlformats.org/markup-compatibility/2006" xmlns:p14="http://schemas.microsoft.com/office/powerpoint/2010/main">
    <mc:Choice Requires="p14">
      <p:transition spd="slow" p14:dur="2000" advTm="40152">
        <p14:prism isContent="1"/>
      </p:transition>
    </mc:Choice>
    <mc:Fallback xmlns="">
      <p:transition spd="slow" advTm="40152">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xmlns="" id="{F6CBFFF6-C745-4160-895E-FB8D233F3B9E}"/>
              </a:ext>
            </a:extLst>
          </p:cNvPr>
          <p:cNvSpPr>
            <a:spLocks noChangeArrowheads="1"/>
          </p:cNvSpPr>
          <p:nvPr/>
        </p:nvSpPr>
        <p:spPr bwMode="auto">
          <a:xfrm>
            <a:off x="457201" y="76200"/>
            <a:ext cx="1133475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a:spcBef>
                <a:spcPct val="0"/>
              </a:spcBef>
              <a:buNone/>
            </a:pPr>
            <a:r>
              <a:rPr lang="vi-VN" altLang="en-US" sz="4400" b="1" i="1" dirty="0" err="1">
                <a:solidFill>
                  <a:srgbClr val="C00000"/>
                </a:solidFill>
                <a:latin typeface="+mn-lt"/>
                <a:ea typeface="等线" panose="02010600030101010101" pitchFamily="2" charset="-122"/>
              </a:rPr>
              <a:t>Bước</a:t>
            </a:r>
            <a:r>
              <a:rPr lang="vi-VN" altLang="en-US" sz="4400" b="1" i="1" dirty="0">
                <a:solidFill>
                  <a:srgbClr val="C00000"/>
                </a:solidFill>
                <a:latin typeface="+mn-lt"/>
                <a:ea typeface="等线" panose="02010600030101010101" pitchFamily="2" charset="-122"/>
              </a:rPr>
              <a:t> 3. Phân </a:t>
            </a:r>
            <a:r>
              <a:rPr lang="vi-VN" altLang="en-US" sz="4400" b="1" i="1" dirty="0" err="1">
                <a:solidFill>
                  <a:srgbClr val="C00000"/>
                </a:solidFill>
                <a:latin typeface="+mn-lt"/>
                <a:ea typeface="等线" panose="02010600030101010101" pitchFamily="2" charset="-122"/>
              </a:rPr>
              <a:t>tích</a:t>
            </a:r>
            <a:r>
              <a:rPr lang="vi-VN" altLang="en-US" sz="4400" b="1" i="1" dirty="0">
                <a:solidFill>
                  <a:srgbClr val="C00000"/>
                </a:solidFill>
                <a:latin typeface="+mn-lt"/>
                <a:ea typeface="等线" panose="02010600030101010101" pitchFamily="2" charset="-122"/>
              </a:rPr>
              <a:t> </a:t>
            </a:r>
            <a:r>
              <a:rPr lang="vi-VN" altLang="en-US" sz="4400" b="1" i="1" dirty="0" err="1">
                <a:solidFill>
                  <a:srgbClr val="C00000"/>
                </a:solidFill>
                <a:latin typeface="+mn-lt"/>
                <a:ea typeface="等线" panose="02010600030101010101" pitchFamily="2" charset="-122"/>
              </a:rPr>
              <a:t>bài</a:t>
            </a:r>
            <a:r>
              <a:rPr lang="vi-VN" altLang="en-US" sz="4400" b="1" i="1" dirty="0">
                <a:solidFill>
                  <a:srgbClr val="C00000"/>
                </a:solidFill>
                <a:latin typeface="+mn-lt"/>
                <a:ea typeface="等线" panose="02010600030101010101" pitchFamily="2" charset="-122"/>
              </a:rPr>
              <a:t> </a:t>
            </a:r>
            <a:r>
              <a:rPr lang="vi-VN" altLang="en-US" sz="4400" b="1" i="1" dirty="0" err="1">
                <a:solidFill>
                  <a:srgbClr val="C00000"/>
                </a:solidFill>
                <a:latin typeface="+mn-lt"/>
                <a:ea typeface="等线" panose="02010600030101010101" pitchFamily="2" charset="-122"/>
              </a:rPr>
              <a:t>học</a:t>
            </a:r>
            <a:endParaRPr lang="vi-VN" altLang="en-US" sz="4400" dirty="0">
              <a:solidFill>
                <a:srgbClr val="0000FF"/>
              </a:solidFill>
              <a:latin typeface="+mn-lt"/>
              <a:ea typeface="等线" panose="02010600030101010101" pitchFamily="2" charset="-122"/>
            </a:endParaRPr>
          </a:p>
          <a:p>
            <a:pPr algn="just" eaLnBrk="1" hangingPunct="1">
              <a:spcBef>
                <a:spcPct val="0"/>
              </a:spcBef>
              <a:buFontTx/>
              <a:buNone/>
            </a:pPr>
            <a:r>
              <a:rPr lang="en-US" altLang="en-US" sz="3600" dirty="0">
                <a:solidFill>
                  <a:srgbClr val="0000FF"/>
                </a:solidFill>
                <a:latin typeface="+mn-lt"/>
                <a:ea typeface="等线" panose="02010600030101010101" pitchFamily="2" charset="-122"/>
              </a:rPr>
              <a:t>-</a:t>
            </a:r>
            <a:r>
              <a:rPr lang="vi-VN" altLang="en-US" sz="3600" dirty="0">
                <a:solidFill>
                  <a:srgbClr val="0000FF"/>
                </a:solidFill>
                <a:latin typeface="+mn-lt"/>
                <a:ea typeface="等线" panose="02010600030101010101" pitchFamily="2" charset="-122"/>
              </a:rPr>
              <a:t> Tổ chức hoạt động học cho học sinh: cách thức chuyển giao nhiệm vụ học tập; cách quan sát, theo dõi, phát hiện những khó khăn của học sinh; biện pháp hỗ trợ, khuyến khích học sinh tự học, hợp tác; việc phân tích, nhận xét kết quả hoạt động, quá trình học tập của học sinh.</a:t>
            </a:r>
          </a:p>
          <a:p>
            <a:pPr algn="just" eaLnBrk="1" hangingPunct="1">
              <a:spcBef>
                <a:spcPct val="0"/>
              </a:spcBef>
              <a:buFontTx/>
              <a:buNone/>
            </a:pPr>
            <a:r>
              <a:rPr lang="en-US" altLang="en-US" sz="3600" dirty="0">
                <a:solidFill>
                  <a:srgbClr val="0000FF"/>
                </a:solidFill>
                <a:latin typeface="+mn-lt"/>
                <a:ea typeface="等线" panose="02010600030101010101" pitchFamily="2" charset="-122"/>
              </a:rPr>
              <a:t>-</a:t>
            </a:r>
            <a:r>
              <a:rPr lang="vi-VN" altLang="en-US" sz="3600" dirty="0">
                <a:solidFill>
                  <a:srgbClr val="0000FF"/>
                </a:solidFill>
                <a:latin typeface="+mn-lt"/>
                <a:ea typeface="等线" panose="02010600030101010101" pitchFamily="2" charset="-122"/>
              </a:rPr>
              <a:t> Một số nguyên nhân tác động đến hoạt động học của học sinh: kế hoạch bài học (yêu cầu cần đạt, đồ dùng dạy học, các hoạt động học,…); sự tương tác giữa học sinh với học sinh, học sinh với giáo viên, giáo viên với học sinh; tâm lí, sinh lí học sinh; không khí lớp học,...</a:t>
            </a:r>
          </a:p>
        </p:txBody>
      </p:sp>
    </p:spTree>
    <p:extLst>
      <p:ext uri="{BB962C8B-B14F-4D97-AF65-F5344CB8AC3E}">
        <p14:creationId xmlns:p14="http://schemas.microsoft.com/office/powerpoint/2010/main" val="3475714377"/>
      </p:ext>
    </p:extLst>
  </p:cSld>
  <p:clrMapOvr>
    <a:masterClrMapping/>
  </p:clrMapOvr>
  <mc:AlternateContent xmlns:mc="http://schemas.openxmlformats.org/markup-compatibility/2006" xmlns:p14="http://schemas.microsoft.com/office/powerpoint/2010/main">
    <mc:Choice Requires="p14">
      <p:transition spd="slow" p14:dur="2000" advTm="45801">
        <p14:prism isContent="1"/>
      </p:transition>
    </mc:Choice>
    <mc:Fallback xmlns="">
      <p:transition spd="slow" advTm="45801">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xmlns="" id="{BD9F5963-7DFD-4E39-B733-22ABC5887A33}"/>
              </a:ext>
            </a:extLst>
          </p:cNvPr>
          <p:cNvSpPr>
            <a:spLocks noChangeArrowheads="1"/>
          </p:cNvSpPr>
          <p:nvPr/>
        </p:nvSpPr>
        <p:spPr bwMode="auto">
          <a:xfrm>
            <a:off x="323850" y="633711"/>
            <a:ext cx="11353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vi-VN" altLang="en-US" sz="4400" b="1" i="1" dirty="0">
                <a:solidFill>
                  <a:srgbClr val="FF3399"/>
                </a:solidFill>
                <a:latin typeface="+mn-lt"/>
                <a:ea typeface="等线" panose="02010600030101010101" pitchFamily="2" charset="-122"/>
              </a:rPr>
              <a:t>Bước 4. Vận dụng kết quả sinh hoạt chuyên môn vào bài học hàng ngày</a:t>
            </a:r>
            <a:endParaRPr lang="vi-VN" altLang="en-US" sz="4400" dirty="0">
              <a:solidFill>
                <a:srgbClr val="FF3399"/>
              </a:solidFill>
              <a:latin typeface="+mn-lt"/>
              <a:ea typeface="等线" panose="02010600030101010101" pitchFamily="2" charset="-122"/>
            </a:endParaRPr>
          </a:p>
          <a:p>
            <a:pPr algn="just" eaLnBrk="1" hangingPunct="1">
              <a:spcBef>
                <a:spcPct val="0"/>
              </a:spcBef>
              <a:buFontTx/>
              <a:buNone/>
            </a:pPr>
            <a:endParaRPr lang="en-US" altLang="en-US" sz="4400" dirty="0">
              <a:latin typeface="+mn-lt"/>
              <a:ea typeface="等线" panose="02010600030101010101" pitchFamily="2" charset="-122"/>
            </a:endParaRPr>
          </a:p>
          <a:p>
            <a:pPr algn="just" eaLnBrk="1" hangingPunct="1">
              <a:spcBef>
                <a:spcPct val="0"/>
              </a:spcBef>
              <a:buFontTx/>
              <a:buNone/>
            </a:pPr>
            <a:r>
              <a:rPr lang="vi-VN" altLang="en-US" sz="4400" dirty="0">
                <a:solidFill>
                  <a:srgbClr val="0000FF"/>
                </a:solidFill>
                <a:latin typeface="+mn-lt"/>
                <a:ea typeface="等线" panose="02010600030101010101" pitchFamily="2" charset="-122"/>
              </a:rPr>
              <a:t>Dựa trên kết quả phân tích bài học và những điều đã quan </a:t>
            </a:r>
            <a:r>
              <a:rPr lang="vi-VN" altLang="en-US" sz="4400" dirty="0" err="1">
                <a:solidFill>
                  <a:srgbClr val="0000FF"/>
                </a:solidFill>
                <a:latin typeface="+mn-lt"/>
                <a:ea typeface="等线" panose="02010600030101010101" pitchFamily="2" charset="-122"/>
              </a:rPr>
              <a:t>sát</a:t>
            </a:r>
            <a:r>
              <a:rPr lang="vi-VN" altLang="en-US" sz="4400" dirty="0">
                <a:solidFill>
                  <a:srgbClr val="0000FF"/>
                </a:solidFill>
                <a:latin typeface="+mn-lt"/>
                <a:ea typeface="等线" panose="02010600030101010101" pitchFamily="2" charset="-122"/>
              </a:rPr>
              <a:t>,</a:t>
            </a:r>
            <a:r>
              <a:rPr lang="en-US" altLang="en-US" sz="4400" dirty="0">
                <a:solidFill>
                  <a:srgbClr val="0000FF"/>
                </a:solidFill>
                <a:latin typeface="+mn-lt"/>
                <a:ea typeface="等线" panose="02010600030101010101" pitchFamily="2" charset="-122"/>
              </a:rPr>
              <a:t> </a:t>
            </a:r>
            <a:r>
              <a:rPr lang="vi-VN" altLang="en-US" sz="4400" dirty="0" err="1">
                <a:solidFill>
                  <a:srgbClr val="0000FF"/>
                </a:solidFill>
                <a:latin typeface="+mn-lt"/>
                <a:ea typeface="等线" panose="02010600030101010101" pitchFamily="2" charset="-122"/>
              </a:rPr>
              <a:t>học</a:t>
            </a:r>
            <a:r>
              <a:rPr lang="vi-VN" altLang="en-US" sz="4400" dirty="0">
                <a:solidFill>
                  <a:srgbClr val="0000FF"/>
                </a:solidFill>
                <a:latin typeface="+mn-lt"/>
                <a:ea typeface="等线" panose="02010600030101010101" pitchFamily="2" charset="-122"/>
              </a:rPr>
              <a:t> </a:t>
            </a:r>
            <a:r>
              <a:rPr lang="vi-VN" altLang="en-US" sz="4400" dirty="0" err="1">
                <a:solidFill>
                  <a:srgbClr val="0000FF"/>
                </a:solidFill>
                <a:latin typeface="+mn-lt"/>
                <a:ea typeface="等线" panose="02010600030101010101" pitchFamily="2" charset="-122"/>
              </a:rPr>
              <a:t>tập</a:t>
            </a:r>
            <a:r>
              <a:rPr lang="vi-VN" altLang="en-US" sz="4400" dirty="0">
                <a:solidFill>
                  <a:srgbClr val="0000FF"/>
                </a:solidFill>
                <a:latin typeface="+mn-lt"/>
                <a:ea typeface="等线" panose="02010600030101010101" pitchFamily="2" charset="-122"/>
              </a:rPr>
              <a:t> qua dự giờ, các giáo viên chủ động, sáng tạo áp dụng vào các bài học hàng ngày.</a:t>
            </a:r>
          </a:p>
        </p:txBody>
      </p:sp>
    </p:spTree>
  </p:cSld>
  <p:clrMapOvr>
    <a:masterClrMapping/>
  </p:clrMapOvr>
  <mc:AlternateContent xmlns:mc="http://schemas.openxmlformats.org/markup-compatibility/2006" xmlns:p14="http://schemas.microsoft.com/office/powerpoint/2010/main">
    <mc:Choice Requires="p14">
      <p:transition spd="slow" p14:dur="2000" advTm="15977">
        <p14:prism isContent="1"/>
      </p:transition>
    </mc:Choice>
    <mc:Fallback xmlns="">
      <p:transition spd="slow" advTm="15977">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4">
            <a:extLst>
              <a:ext uri="{FF2B5EF4-FFF2-40B4-BE49-F238E27FC236}">
                <a16:creationId xmlns:a16="http://schemas.microsoft.com/office/drawing/2014/main" xmlns="" id="{CAD7F58F-17C3-487B-B2A5-75C0E2F7DC66}"/>
              </a:ext>
            </a:extLst>
          </p:cNvPr>
          <p:cNvSpPr txBox="1">
            <a:spLocks noChangeArrowheads="1"/>
          </p:cNvSpPr>
          <p:nvPr/>
        </p:nvSpPr>
        <p:spPr bwMode="auto">
          <a:xfrm>
            <a:off x="3200401" y="116861"/>
            <a:ext cx="64960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en-US" sz="4400" b="1" dirty="0">
                <a:solidFill>
                  <a:srgbClr val="FF0000"/>
                </a:solidFill>
                <a:latin typeface="Arial" pitchFamily="34" charset="0"/>
                <a:ea typeface="等线" panose="02010600030101010101" pitchFamily="2" charset="-122"/>
                <a:cs typeface="Arial" pitchFamily="34" charset="0"/>
              </a:rPr>
              <a:t>BÀI HỌC KINH NGHIỆM</a:t>
            </a:r>
          </a:p>
        </p:txBody>
      </p:sp>
      <p:sp>
        <p:nvSpPr>
          <p:cNvPr id="51203" name="TextBox 5">
            <a:extLst>
              <a:ext uri="{FF2B5EF4-FFF2-40B4-BE49-F238E27FC236}">
                <a16:creationId xmlns:a16="http://schemas.microsoft.com/office/drawing/2014/main" xmlns="" id="{6673049D-5308-46C7-918F-CFDBEC9B2F74}"/>
              </a:ext>
            </a:extLst>
          </p:cNvPr>
          <p:cNvSpPr txBox="1">
            <a:spLocks noChangeArrowheads="1"/>
          </p:cNvSpPr>
          <p:nvPr/>
        </p:nvSpPr>
        <p:spPr bwMode="auto">
          <a:xfrm>
            <a:off x="190500" y="586801"/>
            <a:ext cx="11753849"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en-US" altLang="en-US" sz="4400" b="1" dirty="0">
                <a:solidFill>
                  <a:srgbClr val="E12BCB"/>
                </a:solidFill>
                <a:latin typeface="Arial" pitchFamily="34" charset="0"/>
                <a:ea typeface="等线" panose="02010600030101010101" pitchFamily="2" charset="-122"/>
                <a:cs typeface="Arial" pitchFamily="34" charset="0"/>
              </a:rPr>
              <a:t>*Thuận lợi</a:t>
            </a:r>
          </a:p>
          <a:p>
            <a:pPr algn="just" eaLnBrk="1" hangingPunct="1">
              <a:spcBef>
                <a:spcPct val="0"/>
              </a:spcBef>
              <a:buFontTx/>
              <a:buNone/>
            </a:pPr>
            <a:r>
              <a:rPr lang="en-US" altLang="en-US" sz="4400" dirty="0">
                <a:solidFill>
                  <a:srgbClr val="0000FF"/>
                </a:solidFill>
                <a:latin typeface="Arial" pitchFamily="34" charset="0"/>
                <a:ea typeface="等线" panose="02010600030101010101" pitchFamily="2" charset="-122"/>
                <a:cs typeface="Arial" pitchFamily="34" charset="0"/>
              </a:rPr>
              <a:t>- Được sự quan tâm chỉ đạo sâu sát của Lãnh đạo Phòng Giáo dục và Đào tạo, lãnh đạo nhà trường và ý thức cao của tập thể giáo viên.</a:t>
            </a:r>
          </a:p>
          <a:p>
            <a:pPr algn="just" eaLnBrk="1" hangingPunct="1">
              <a:spcBef>
                <a:spcPct val="0"/>
              </a:spcBef>
              <a:buFontTx/>
              <a:buNone/>
            </a:pPr>
            <a:r>
              <a:rPr lang="en-US" altLang="en-US" sz="4400" dirty="0">
                <a:solidFill>
                  <a:srgbClr val="0000FF"/>
                </a:solidFill>
                <a:latin typeface="Arial" pitchFamily="34" charset="0"/>
                <a:ea typeface="等线" panose="02010600030101010101" pitchFamily="2" charset="-122"/>
                <a:cs typeface="Arial" pitchFamily="34" charset="0"/>
              </a:rPr>
              <a:t>- Nhìn chung, đội ngũ giáo viên nhà trường ổn định, có sức khỏe, có phẩm chất đạo đức tốt, có uy tín với học sinh và nhân </a:t>
            </a:r>
            <a:r>
              <a:rPr lang="en-US" altLang="en-US" sz="4400" dirty="0" err="1">
                <a:solidFill>
                  <a:srgbClr val="0000FF"/>
                </a:solidFill>
                <a:latin typeface="Arial" pitchFamily="34" charset="0"/>
                <a:ea typeface="等线" panose="02010600030101010101" pitchFamily="2" charset="-122"/>
                <a:cs typeface="Arial" pitchFamily="34" charset="0"/>
              </a:rPr>
              <a:t>dân</a:t>
            </a:r>
            <a:r>
              <a:rPr lang="en-US" altLang="en-US" sz="4400" dirty="0">
                <a:solidFill>
                  <a:srgbClr val="0000FF"/>
                </a:solidFill>
                <a:latin typeface="Arial" pitchFamily="34" charset="0"/>
                <a:ea typeface="等线" panose="02010600030101010101" pitchFamily="2" charset="-122"/>
                <a:cs typeface="Arial" pitchFamily="34" charset="0"/>
              </a:rPr>
              <a:t> </a:t>
            </a:r>
            <a:r>
              <a:rPr lang="en-US" altLang="en-US" sz="4400" dirty="0" err="1">
                <a:solidFill>
                  <a:srgbClr val="0000FF"/>
                </a:solidFill>
                <a:latin typeface="Arial" pitchFamily="34" charset="0"/>
                <a:ea typeface="等线" panose="02010600030101010101" pitchFamily="2" charset="-122"/>
                <a:cs typeface="Arial" pitchFamily="34" charset="0"/>
              </a:rPr>
              <a:t>trên</a:t>
            </a:r>
            <a:r>
              <a:rPr lang="en-US" altLang="en-US" sz="4400" dirty="0">
                <a:solidFill>
                  <a:srgbClr val="0000FF"/>
                </a:solidFill>
                <a:latin typeface="Arial" pitchFamily="34" charset="0"/>
                <a:ea typeface="等线" panose="02010600030101010101" pitchFamily="2" charset="-122"/>
                <a:cs typeface="Arial" pitchFamily="34" charset="0"/>
              </a:rPr>
              <a:t> </a:t>
            </a:r>
            <a:r>
              <a:rPr lang="en-US" altLang="en-US" sz="4400" dirty="0" err="1">
                <a:solidFill>
                  <a:srgbClr val="0000FF"/>
                </a:solidFill>
                <a:latin typeface="Arial" pitchFamily="34" charset="0"/>
                <a:ea typeface="等线" panose="02010600030101010101" pitchFamily="2" charset="-122"/>
                <a:cs typeface="Arial" pitchFamily="34" charset="0"/>
              </a:rPr>
              <a:t>địa</a:t>
            </a:r>
            <a:r>
              <a:rPr lang="en-US" altLang="en-US" sz="4400" dirty="0">
                <a:solidFill>
                  <a:srgbClr val="0000FF"/>
                </a:solidFill>
                <a:latin typeface="Arial" pitchFamily="34" charset="0"/>
                <a:ea typeface="等线" panose="02010600030101010101" pitchFamily="2" charset="-122"/>
                <a:cs typeface="Arial" pitchFamily="34" charset="0"/>
              </a:rPr>
              <a:t> </a:t>
            </a:r>
            <a:r>
              <a:rPr lang="en-US" altLang="en-US" sz="4400" dirty="0" err="1">
                <a:solidFill>
                  <a:srgbClr val="0000FF"/>
                </a:solidFill>
                <a:latin typeface="Arial" pitchFamily="34" charset="0"/>
                <a:ea typeface="等线" panose="02010600030101010101" pitchFamily="2" charset="-122"/>
                <a:cs typeface="Arial" pitchFamily="34" charset="0"/>
              </a:rPr>
              <a:t>bàn</a:t>
            </a:r>
            <a:r>
              <a:rPr lang="en-US" altLang="en-US" sz="4400" dirty="0">
                <a:solidFill>
                  <a:srgbClr val="0000FF"/>
                </a:solidFill>
                <a:latin typeface="Arial" pitchFamily="34" charset="0"/>
                <a:ea typeface="等线" panose="02010600030101010101" pitchFamily="2" charset="-122"/>
                <a:cs typeface="Arial" pitchFamily="34" charset="0"/>
              </a:rPr>
              <a:t> </a:t>
            </a:r>
            <a:r>
              <a:rPr lang="en-US" altLang="en-US" sz="4400" dirty="0" err="1">
                <a:solidFill>
                  <a:srgbClr val="0000FF"/>
                </a:solidFill>
                <a:latin typeface="Arial" pitchFamily="34" charset="0"/>
                <a:ea typeface="等线" panose="02010600030101010101" pitchFamily="2" charset="-122"/>
                <a:cs typeface="Arial" pitchFamily="34" charset="0"/>
              </a:rPr>
              <a:t>phường</a:t>
            </a:r>
            <a:r>
              <a:rPr lang="en-US" altLang="en-US" sz="4400" dirty="0">
                <a:solidFill>
                  <a:srgbClr val="0000FF"/>
                </a:solidFill>
                <a:latin typeface="Arial" pitchFamily="34" charset="0"/>
                <a:ea typeface="等线" panose="02010600030101010101" pitchFamily="2" charset="-122"/>
                <a:cs typeface="Arial" pitchFamily="34" charset="0"/>
              </a:rPr>
              <a:t>, nhiệt tình trong công việc và có khả năng hoàn thành tốt </a:t>
            </a:r>
            <a:r>
              <a:rPr lang="en-US" altLang="en-US" sz="4400" dirty="0" err="1">
                <a:solidFill>
                  <a:srgbClr val="0000FF"/>
                </a:solidFill>
                <a:latin typeface="Arial" pitchFamily="34" charset="0"/>
                <a:ea typeface="等线" panose="02010600030101010101" pitchFamily="2" charset="-122"/>
                <a:cs typeface="Arial" pitchFamily="34" charset="0"/>
              </a:rPr>
              <a:t>nhiệm</a:t>
            </a:r>
            <a:r>
              <a:rPr lang="en-US" altLang="en-US" sz="4400" dirty="0">
                <a:solidFill>
                  <a:srgbClr val="0000FF"/>
                </a:solidFill>
                <a:latin typeface="Arial" pitchFamily="34" charset="0"/>
                <a:ea typeface="等线" panose="02010600030101010101" pitchFamily="2" charset="-122"/>
                <a:cs typeface="Arial" pitchFamily="34" charset="0"/>
              </a:rPr>
              <a:t> </a:t>
            </a:r>
            <a:r>
              <a:rPr lang="en-US" altLang="en-US" sz="4400" dirty="0" err="1">
                <a:solidFill>
                  <a:srgbClr val="0000FF"/>
                </a:solidFill>
                <a:latin typeface="Arial" pitchFamily="34" charset="0"/>
                <a:ea typeface="等线" panose="02010600030101010101" pitchFamily="2" charset="-122"/>
                <a:cs typeface="Arial" pitchFamily="34" charset="0"/>
              </a:rPr>
              <a:t>vụ</a:t>
            </a:r>
            <a:r>
              <a:rPr lang="en-US" altLang="en-US" sz="4400" dirty="0">
                <a:solidFill>
                  <a:srgbClr val="0000FF"/>
                </a:solidFill>
                <a:latin typeface="Arial" pitchFamily="34" charset="0"/>
                <a:ea typeface="等线" panose="02010600030101010101" pitchFamily="2" charset="-122"/>
                <a:cs typeface="Arial"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Tm="27207">
        <p14:prism isContent="1"/>
      </p:transition>
    </mc:Choice>
    <mc:Fallback xmlns="">
      <p:transition spd="slow" advTm="27207">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Box 5">
            <a:extLst>
              <a:ext uri="{FF2B5EF4-FFF2-40B4-BE49-F238E27FC236}">
                <a16:creationId xmlns:a16="http://schemas.microsoft.com/office/drawing/2014/main" xmlns="" id="{6673049D-5308-46C7-918F-CFDBEC9B2F74}"/>
              </a:ext>
            </a:extLst>
          </p:cNvPr>
          <p:cNvSpPr txBox="1">
            <a:spLocks noChangeArrowheads="1"/>
          </p:cNvSpPr>
          <p:nvPr/>
        </p:nvSpPr>
        <p:spPr bwMode="auto">
          <a:xfrm>
            <a:off x="152400" y="25759"/>
            <a:ext cx="11887200"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en-US" altLang="en-US" sz="4400" b="1" dirty="0">
                <a:solidFill>
                  <a:srgbClr val="E12BCB"/>
                </a:solidFill>
                <a:latin typeface="Arial" pitchFamily="34" charset="0"/>
                <a:ea typeface="等线" panose="02010600030101010101" pitchFamily="2" charset="-122"/>
                <a:cs typeface="Arial" pitchFamily="34" charset="0"/>
              </a:rPr>
              <a:t>*Thuận lợi</a:t>
            </a:r>
          </a:p>
          <a:p>
            <a:pPr algn="just" eaLnBrk="1" hangingPunct="1">
              <a:spcBef>
                <a:spcPct val="0"/>
              </a:spcBef>
              <a:buFontTx/>
              <a:buNone/>
            </a:pPr>
            <a:r>
              <a:rPr lang="en-US" altLang="en-US" sz="3600" dirty="0">
                <a:solidFill>
                  <a:srgbClr val="0000FF"/>
                </a:solidFill>
                <a:latin typeface="Arial" pitchFamily="34" charset="0"/>
                <a:ea typeface="等线" panose="02010600030101010101" pitchFamily="2" charset="-122"/>
                <a:cs typeface="Arial" pitchFamily="34" charset="0"/>
              </a:rPr>
              <a:t>- Nhiều giáo viên đã sáng tạo, sử dụng linh hoạt các phương pháp dạy học, đưa ứng dụng công nghệ thông tin vào trong giảng dạy. Trong năm học mỗi giáo viên đều có báo cáo sáng kiến kinh nghiệm về đổi mới phương pháp dạy học đã được áp dụng tại lớp mình và nhân rộng ra các lớp khác đạt hiệu quả tương đối cao.</a:t>
            </a:r>
          </a:p>
          <a:p>
            <a:pPr algn="just" eaLnBrk="1" hangingPunct="1">
              <a:spcBef>
                <a:spcPct val="0"/>
              </a:spcBef>
              <a:buFontTx/>
              <a:buNone/>
            </a:pPr>
            <a:r>
              <a:rPr lang="en-US" altLang="en-US" sz="3600" dirty="0">
                <a:solidFill>
                  <a:srgbClr val="0000FF"/>
                </a:solidFill>
                <a:latin typeface="Arial" pitchFamily="34" charset="0"/>
                <a:ea typeface="等线" panose="02010600030101010101" pitchFamily="2" charset="-122"/>
                <a:cs typeface="Arial" pitchFamily="34" charset="0"/>
              </a:rPr>
              <a:t>- Học sinh bước đầu đã có những hứng thú và tích cực trong các hoạt động giáo dục, phụ huynh học sinh cũng đã quan tâm đến việc phối hợp cùng nhà trường giáo dục con em.</a:t>
            </a:r>
            <a:endParaRPr lang="en-US" altLang="en-US" sz="3600" dirty="0">
              <a:solidFill>
                <a:srgbClr val="0000FF"/>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814715693"/>
      </p:ext>
    </p:extLst>
  </p:cSld>
  <p:clrMapOvr>
    <a:masterClrMapping/>
  </p:clrMapOvr>
  <mc:AlternateContent xmlns:mc="http://schemas.openxmlformats.org/markup-compatibility/2006" xmlns:p14="http://schemas.microsoft.com/office/powerpoint/2010/main">
    <mc:Choice Requires="p14">
      <p:transition spd="slow" p14:dur="2000" advTm="31432">
        <p14:prism isContent="1"/>
      </p:transition>
    </mc:Choice>
    <mc:Fallback xmlns="">
      <p:transition spd="slow" advTm="31432">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a:extLst>
              <a:ext uri="{FF2B5EF4-FFF2-40B4-BE49-F238E27FC236}">
                <a16:creationId xmlns:a16="http://schemas.microsoft.com/office/drawing/2014/main" xmlns="" id="{9C2FA7C0-1157-4C58-965B-BE845281547A}"/>
              </a:ext>
            </a:extLst>
          </p:cNvPr>
          <p:cNvSpPr txBox="1">
            <a:spLocks noChangeArrowheads="1"/>
          </p:cNvSpPr>
          <p:nvPr/>
        </p:nvSpPr>
        <p:spPr bwMode="auto">
          <a:xfrm>
            <a:off x="0" y="2367171"/>
            <a:ext cx="11658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ctr" eaLnBrk="1" hangingPunct="1">
              <a:spcBef>
                <a:spcPct val="0"/>
              </a:spcBef>
              <a:buFontTx/>
              <a:buNone/>
            </a:pPr>
            <a:r>
              <a:rPr lang="en-US" altLang="en-US" sz="4400" b="1" dirty="0">
                <a:solidFill>
                  <a:srgbClr val="FF0000"/>
                </a:solidFill>
                <a:latin typeface="Arial" panose="020B0604020202020204" pitchFamily="34" charset="0"/>
                <a:ea typeface="等线" panose="02010600030101010101" pitchFamily="2" charset="-122"/>
              </a:rPr>
              <a:t>TẦM QUAN TRỌNG CỦA VIỆC </a:t>
            </a:r>
          </a:p>
          <a:p>
            <a:pPr algn="ctr" eaLnBrk="1" hangingPunct="1">
              <a:spcBef>
                <a:spcPct val="0"/>
              </a:spcBef>
              <a:buFontTx/>
              <a:buNone/>
            </a:pPr>
            <a:r>
              <a:rPr lang="en-US" altLang="en-US" sz="4400" b="1" dirty="0">
                <a:solidFill>
                  <a:srgbClr val="FF0000"/>
                </a:solidFill>
                <a:latin typeface="Arial" panose="020B0604020202020204" pitchFamily="34" charset="0"/>
                <a:ea typeface="等线" panose="02010600030101010101" pitchFamily="2" charset="-122"/>
              </a:rPr>
              <a:t>SINH HOẠT TỔ CHUYÊN MÔN</a:t>
            </a:r>
          </a:p>
          <a:p>
            <a:pPr algn="ctr" eaLnBrk="1" hangingPunct="1">
              <a:spcBef>
                <a:spcPct val="0"/>
              </a:spcBef>
              <a:buFontTx/>
              <a:buNone/>
            </a:pPr>
            <a:r>
              <a:rPr lang="en-US" altLang="en-US" sz="4400" b="1" dirty="0">
                <a:solidFill>
                  <a:srgbClr val="FF0000"/>
                </a:solidFill>
                <a:latin typeface="Arial" panose="020B0604020202020204" pitchFamily="34" charset="0"/>
                <a:ea typeface="等线" panose="02010600030101010101" pitchFamily="2" charset="-122"/>
              </a:rPr>
              <a:t> THEO NGHIÊN CỨU BÀI HỌC</a:t>
            </a:r>
          </a:p>
        </p:txBody>
      </p:sp>
    </p:spTree>
  </p:cSld>
  <p:clrMapOvr>
    <a:masterClrMapping/>
  </p:clrMapOvr>
  <mc:AlternateContent xmlns:mc="http://schemas.openxmlformats.org/markup-compatibility/2006" xmlns:p14="http://schemas.microsoft.com/office/powerpoint/2010/main">
    <mc:Choice Requires="p14">
      <p:transition spd="slow" p14:dur="2000" advTm="8478">
        <p14:prism isContent="1"/>
      </p:transition>
    </mc:Choice>
    <mc:Fallback xmlns="">
      <p:transition spd="slow" advTm="8478">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Box 5">
            <a:extLst>
              <a:ext uri="{FF2B5EF4-FFF2-40B4-BE49-F238E27FC236}">
                <a16:creationId xmlns:a16="http://schemas.microsoft.com/office/drawing/2014/main" xmlns="" id="{6673049D-5308-46C7-918F-CFDBEC9B2F74}"/>
              </a:ext>
            </a:extLst>
          </p:cNvPr>
          <p:cNvSpPr txBox="1">
            <a:spLocks noChangeArrowheads="1"/>
          </p:cNvSpPr>
          <p:nvPr/>
        </p:nvSpPr>
        <p:spPr bwMode="auto">
          <a:xfrm>
            <a:off x="152400" y="103032"/>
            <a:ext cx="11887200" cy="667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en-US" sz="4400" b="1" dirty="0">
                <a:solidFill>
                  <a:srgbClr val="E12BCB"/>
                </a:solidFill>
                <a:latin typeface="Arial" pitchFamily="34" charset="0"/>
                <a:ea typeface="等线" panose="02010600030101010101" pitchFamily="2" charset="-122"/>
                <a:cs typeface="Arial" pitchFamily="34" charset="0"/>
              </a:rPr>
              <a:t>*Thuận lợi</a:t>
            </a:r>
          </a:p>
          <a:p>
            <a:pPr algn="just" eaLnBrk="1" hangingPunct="1">
              <a:spcBef>
                <a:spcPct val="0"/>
              </a:spcBef>
              <a:buFontTx/>
              <a:buNone/>
            </a:pPr>
            <a:r>
              <a:rPr lang="en-US" altLang="en-US" sz="3200" dirty="0">
                <a:solidFill>
                  <a:srgbClr val="0000FF"/>
                </a:solidFill>
                <a:latin typeface="Arial" pitchFamily="34" charset="0"/>
                <a:ea typeface="等线" panose="02010600030101010101" pitchFamily="2" charset="-122"/>
                <a:cs typeface="Arial" pitchFamily="34" charset="0"/>
              </a:rPr>
              <a:t>Các tổ chuyên môn đã đảm bảo được nội dung cần đạt trong đổi mới sinh hoạt chuyên môn: </a:t>
            </a:r>
          </a:p>
          <a:p>
            <a:pPr algn="just" eaLnBrk="1" hangingPunct="1">
              <a:spcBef>
                <a:spcPct val="0"/>
              </a:spcBef>
              <a:buFontTx/>
              <a:buNone/>
            </a:pPr>
            <a:r>
              <a:rPr lang="en-US" altLang="en-US" sz="3200" dirty="0">
                <a:solidFill>
                  <a:srgbClr val="0000FF"/>
                </a:solidFill>
                <a:latin typeface="Arial" pitchFamily="34" charset="0"/>
                <a:ea typeface="等线" panose="02010600030101010101" pitchFamily="2" charset="-122"/>
                <a:cs typeface="Arial" pitchFamily="34" charset="0"/>
              </a:rPr>
              <a:t>1. Đảm bảo cơ hội học tập, phát huy tính sáng tạo của học sinh cho tất cả mọi học sinh trong mỗi giờ học.</a:t>
            </a:r>
          </a:p>
          <a:p>
            <a:pPr algn="just" eaLnBrk="1" hangingPunct="1">
              <a:spcBef>
                <a:spcPct val="0"/>
              </a:spcBef>
              <a:buFontTx/>
              <a:buNone/>
            </a:pPr>
            <a:r>
              <a:rPr lang="en-US" altLang="en-US" sz="3200" dirty="0">
                <a:solidFill>
                  <a:srgbClr val="0000FF"/>
                </a:solidFill>
                <a:latin typeface="Arial" pitchFamily="34" charset="0"/>
                <a:ea typeface="等线" panose="02010600030101010101" pitchFamily="2" charset="-122"/>
                <a:cs typeface="Arial" pitchFamily="34" charset="0"/>
              </a:rPr>
              <a:t>2. Đảm bảo cơ hội phát triển năng lực hoạt động chuyên môn cho mỗi giáo viên.</a:t>
            </a:r>
          </a:p>
          <a:p>
            <a:pPr algn="just" eaLnBrk="1" hangingPunct="1">
              <a:spcBef>
                <a:spcPct val="0"/>
              </a:spcBef>
              <a:buFontTx/>
              <a:buNone/>
            </a:pPr>
            <a:r>
              <a:rPr lang="en-US" altLang="en-US" sz="3200" dirty="0">
                <a:solidFill>
                  <a:srgbClr val="0000FF"/>
                </a:solidFill>
                <a:latin typeface="Arial" pitchFamily="34" charset="0"/>
                <a:ea typeface="等线" panose="02010600030101010101" pitchFamily="2" charset="-122"/>
                <a:cs typeface="Arial" pitchFamily="34" charset="0"/>
              </a:rPr>
              <a:t>3. Luôn tạo ra sự kết nối giữa thầy và học sinh trong quá trình hoạt động dạy và học.</a:t>
            </a:r>
          </a:p>
          <a:p>
            <a:pPr algn="just" eaLnBrk="1" hangingPunct="1">
              <a:spcBef>
                <a:spcPct val="0"/>
              </a:spcBef>
              <a:buFontTx/>
              <a:buNone/>
            </a:pPr>
            <a:r>
              <a:rPr lang="en-US" altLang="en-US" sz="3200" dirty="0">
                <a:solidFill>
                  <a:srgbClr val="0000FF"/>
                </a:solidFill>
                <a:latin typeface="Arial" pitchFamily="34" charset="0"/>
                <a:ea typeface="等线" panose="02010600030101010101" pitchFamily="2" charset="-122"/>
                <a:cs typeface="Arial" pitchFamily="34" charset="0"/>
              </a:rPr>
              <a:t>4. Đảm bảo cơ hội cho nhiều phụ huynh học sinh tham gia (đây là </a:t>
            </a:r>
            <a:r>
              <a:rPr lang="en-US" altLang="en-US" sz="3200" dirty="0" err="1">
                <a:solidFill>
                  <a:srgbClr val="0000FF"/>
                </a:solidFill>
                <a:latin typeface="Arial" pitchFamily="34" charset="0"/>
                <a:ea typeface="等线" panose="02010600030101010101" pitchFamily="2" charset="-122"/>
                <a:cs typeface="Arial" pitchFamily="34" charset="0"/>
              </a:rPr>
              <a:t>mục</a:t>
            </a:r>
            <a:r>
              <a:rPr lang="en-US" altLang="en-US" sz="3200" dirty="0">
                <a:solidFill>
                  <a:srgbClr val="0000FF"/>
                </a:solidFill>
                <a:latin typeface="Arial" pitchFamily="34" charset="0"/>
                <a:ea typeface="等线" panose="02010600030101010101" pitchFamily="2" charset="-122"/>
                <a:cs typeface="Arial" pitchFamily="34" charset="0"/>
              </a:rPr>
              <a:t> tiêu rất cần thiết, cao cả).</a:t>
            </a:r>
          </a:p>
          <a:p>
            <a:pPr algn="just" eaLnBrk="1" hangingPunct="1">
              <a:spcBef>
                <a:spcPct val="0"/>
              </a:spcBef>
              <a:buFontTx/>
              <a:buNone/>
            </a:pPr>
            <a:r>
              <a:rPr lang="en-US" altLang="en-US" sz="3200" dirty="0">
                <a:solidFill>
                  <a:srgbClr val="0000FF"/>
                </a:solidFill>
                <a:latin typeface="Arial" pitchFamily="34" charset="0"/>
                <a:ea typeface="等线" panose="02010600030101010101" pitchFamily="2" charset="-122"/>
                <a:cs typeface="Arial" pitchFamily="34" charset="0"/>
              </a:rPr>
              <a:t>5. Tạo ra sự thân thiện giữa GV – GV, CBQL – GV, GV – HS, GV – gia đình HS.</a:t>
            </a:r>
            <a:endParaRPr lang="en-US" altLang="en-US" sz="3200" dirty="0">
              <a:solidFill>
                <a:srgbClr val="0000FF"/>
              </a:solidFill>
              <a:latin typeface="等线" panose="02010600030101010101" pitchFamily="2" charset="-122"/>
              <a:ea typeface="等线" panose="02010600030101010101" pitchFamily="2" charset="-122"/>
            </a:endParaRPr>
          </a:p>
        </p:txBody>
      </p:sp>
      <p:pic>
        <p:nvPicPr>
          <p:cNvPr id="2" name="Âm thanh 1">
            <a:hlinkClick r:id="" action="ppaction://media"/>
            <a:extLst>
              <a:ext uri="{FF2B5EF4-FFF2-40B4-BE49-F238E27FC236}">
                <a16:creationId xmlns:a16="http://schemas.microsoft.com/office/drawing/2014/main" xmlns="" id="{D234F66D-538F-457D-B450-78DD01E639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83209430"/>
      </p:ext>
    </p:extLst>
  </p:cSld>
  <p:clrMapOvr>
    <a:masterClrMapping/>
  </p:clrMapOvr>
  <mc:AlternateContent xmlns:mc="http://schemas.openxmlformats.org/markup-compatibility/2006" xmlns:p14="http://schemas.microsoft.com/office/powerpoint/2010/main">
    <mc:Choice Requires="p14">
      <p:transition spd="slow" p14:dur="2000" advTm="45379">
        <p14:prism isContent="1"/>
      </p:transition>
    </mc:Choice>
    <mc:Fallback xmlns="">
      <p:transition spd="slow" advTm="4537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5">
            <a:extLst>
              <a:ext uri="{FF2B5EF4-FFF2-40B4-BE49-F238E27FC236}">
                <a16:creationId xmlns:a16="http://schemas.microsoft.com/office/drawing/2014/main" xmlns="" id="{0F207FCD-F1D3-4267-B723-46F62E262CA1}"/>
              </a:ext>
            </a:extLst>
          </p:cNvPr>
          <p:cNvSpPr txBox="1">
            <a:spLocks noChangeArrowheads="1"/>
          </p:cNvSpPr>
          <p:nvPr/>
        </p:nvSpPr>
        <p:spPr bwMode="auto">
          <a:xfrm>
            <a:off x="171450" y="1273136"/>
            <a:ext cx="116395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en-US" sz="3200" b="1" dirty="0">
                <a:solidFill>
                  <a:srgbClr val="E12BCB"/>
                </a:solidFill>
                <a:latin typeface="Arial" pitchFamily="34" charset="0"/>
                <a:ea typeface="等线" panose="02010600030101010101" pitchFamily="2" charset="-122"/>
                <a:cs typeface="Arial" pitchFamily="34" charset="0"/>
              </a:rPr>
              <a:t>*Khó khăn</a:t>
            </a:r>
          </a:p>
          <a:p>
            <a:pPr eaLnBrk="1" hangingPunct="1">
              <a:spcBef>
                <a:spcPct val="0"/>
              </a:spcBef>
              <a:buFontTx/>
              <a:buNone/>
            </a:pPr>
            <a:r>
              <a:rPr lang="en-US" altLang="en-US" sz="3200" b="1" dirty="0">
                <a:solidFill>
                  <a:srgbClr val="00B0F0"/>
                </a:solidFill>
                <a:latin typeface="Arial" pitchFamily="34" charset="0"/>
                <a:ea typeface="等线" panose="02010600030101010101" pitchFamily="2" charset="-122"/>
                <a:cs typeface="Arial" pitchFamily="34" charset="0"/>
              </a:rPr>
              <a:t>1. Về cơ sở vật chất</a:t>
            </a:r>
          </a:p>
          <a:p>
            <a:pPr eaLnBrk="1" hangingPunct="1">
              <a:spcBef>
                <a:spcPct val="0"/>
              </a:spcBef>
              <a:buFontTx/>
              <a:buNone/>
            </a:pPr>
            <a:r>
              <a:rPr lang="en-US" altLang="en-US" sz="3200" dirty="0">
                <a:latin typeface="Arial" pitchFamily="34" charset="0"/>
                <a:ea typeface="等线" panose="02010600030101010101" pitchFamily="2" charset="-122"/>
                <a:cs typeface="Arial" pitchFamily="34" charset="0"/>
              </a:rPr>
              <a:t>- Lớp học hẹp khó bố trí chỗ ngồi cho GV đến dự.</a:t>
            </a:r>
          </a:p>
          <a:p>
            <a:pPr eaLnBrk="1" hangingPunct="1">
              <a:spcBef>
                <a:spcPct val="0"/>
              </a:spcBef>
              <a:buFontTx/>
              <a:buNone/>
            </a:pPr>
            <a:r>
              <a:rPr lang="en-US" altLang="en-US" sz="3200" dirty="0">
                <a:latin typeface="Arial" pitchFamily="34" charset="0"/>
                <a:ea typeface="等线" panose="02010600030101010101" pitchFamily="2" charset="-122"/>
                <a:cs typeface="Arial" pitchFamily="34" charset="0"/>
              </a:rPr>
              <a:t>- Chuẩn bị nhiều đồ dùng dạy học tự làm.</a:t>
            </a:r>
          </a:p>
        </p:txBody>
      </p:sp>
      <p:sp>
        <p:nvSpPr>
          <p:cNvPr id="4" name="TextBox 4">
            <a:extLst>
              <a:ext uri="{FF2B5EF4-FFF2-40B4-BE49-F238E27FC236}">
                <a16:creationId xmlns:a16="http://schemas.microsoft.com/office/drawing/2014/main" xmlns="" id="{CAD7F58F-17C3-487B-B2A5-75C0E2F7DC66}"/>
              </a:ext>
            </a:extLst>
          </p:cNvPr>
          <p:cNvSpPr txBox="1">
            <a:spLocks noChangeArrowheads="1"/>
          </p:cNvSpPr>
          <p:nvPr/>
        </p:nvSpPr>
        <p:spPr bwMode="auto">
          <a:xfrm>
            <a:off x="2844650" y="97811"/>
            <a:ext cx="66306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en-US" sz="4400" b="1" dirty="0">
                <a:solidFill>
                  <a:srgbClr val="FF0000"/>
                </a:solidFill>
                <a:latin typeface="Arial" pitchFamily="34" charset="0"/>
                <a:ea typeface="等线" panose="02010600030101010101" pitchFamily="2" charset="-122"/>
                <a:cs typeface="Arial" pitchFamily="34" charset="0"/>
              </a:rPr>
              <a:t>BÀI HỌC KINH NGHIỆM</a:t>
            </a:r>
          </a:p>
        </p:txBody>
      </p:sp>
      <p:sp>
        <p:nvSpPr>
          <p:cNvPr id="5" name="TextBox 5">
            <a:extLst>
              <a:ext uri="{FF2B5EF4-FFF2-40B4-BE49-F238E27FC236}">
                <a16:creationId xmlns:a16="http://schemas.microsoft.com/office/drawing/2014/main" xmlns="" id="{0F207FCD-F1D3-4267-B723-46F62E262CA1}"/>
              </a:ext>
            </a:extLst>
          </p:cNvPr>
          <p:cNvSpPr txBox="1">
            <a:spLocks noChangeArrowheads="1"/>
          </p:cNvSpPr>
          <p:nvPr/>
        </p:nvSpPr>
        <p:spPr bwMode="auto">
          <a:xfrm>
            <a:off x="247650" y="2968586"/>
            <a:ext cx="1171575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endParaRPr lang="en-US" altLang="en-US" sz="3200" b="1" dirty="0">
              <a:solidFill>
                <a:srgbClr val="E12BCB"/>
              </a:solidFill>
              <a:latin typeface="Arial" pitchFamily="34" charset="0"/>
              <a:ea typeface="等线" panose="02010600030101010101" pitchFamily="2" charset="-122"/>
              <a:cs typeface="Arial" pitchFamily="34" charset="0"/>
            </a:endParaRPr>
          </a:p>
          <a:p>
            <a:pPr algn="just" eaLnBrk="1" hangingPunct="1">
              <a:spcBef>
                <a:spcPct val="0"/>
              </a:spcBef>
              <a:buFontTx/>
              <a:buNone/>
            </a:pPr>
            <a:r>
              <a:rPr lang="en-US" altLang="en-US" sz="3200" b="1" dirty="0">
                <a:solidFill>
                  <a:srgbClr val="00B0F0"/>
                </a:solidFill>
                <a:latin typeface="Arial" pitchFamily="34" charset="0"/>
                <a:ea typeface="等线" panose="02010600030101010101" pitchFamily="2" charset="-122"/>
                <a:cs typeface="Arial" pitchFamily="34" charset="0"/>
              </a:rPr>
              <a:t>2. Về GV thực hiện dạy </a:t>
            </a:r>
            <a:r>
              <a:rPr lang="en-US" altLang="en-US" sz="3200" b="1" dirty="0" err="1">
                <a:solidFill>
                  <a:srgbClr val="00B0F0"/>
                </a:solidFill>
                <a:latin typeface="Arial" pitchFamily="34" charset="0"/>
                <a:ea typeface="等线" panose="02010600030101010101" pitchFamily="2" charset="-122"/>
                <a:cs typeface="Arial" pitchFamily="34" charset="0"/>
              </a:rPr>
              <a:t>minh</a:t>
            </a:r>
            <a:r>
              <a:rPr lang="en-US" altLang="en-US" sz="3200" b="1" dirty="0">
                <a:solidFill>
                  <a:srgbClr val="00B0F0"/>
                </a:solidFill>
                <a:latin typeface="Arial" pitchFamily="34" charset="0"/>
                <a:ea typeface="等线" panose="02010600030101010101" pitchFamily="2" charset="-122"/>
                <a:cs typeface="Arial" pitchFamily="34" charset="0"/>
              </a:rPr>
              <a:t> </a:t>
            </a:r>
            <a:r>
              <a:rPr lang="en-US" altLang="en-US" sz="3200" b="1" dirty="0" err="1">
                <a:solidFill>
                  <a:srgbClr val="00B0F0"/>
                </a:solidFill>
                <a:latin typeface="Arial" pitchFamily="34" charset="0"/>
                <a:ea typeface="等线" panose="02010600030101010101" pitchFamily="2" charset="-122"/>
                <a:cs typeface="Arial" pitchFamily="34" charset="0"/>
              </a:rPr>
              <a:t>họa</a:t>
            </a:r>
            <a:endParaRPr lang="en-US" altLang="en-US" sz="3200" b="1" dirty="0">
              <a:solidFill>
                <a:srgbClr val="00B0F0"/>
              </a:solidFill>
              <a:latin typeface="Arial" pitchFamily="34" charset="0"/>
              <a:ea typeface="等线" panose="02010600030101010101" pitchFamily="2" charset="-122"/>
              <a:cs typeface="Arial" pitchFamily="34" charset="0"/>
            </a:endParaRPr>
          </a:p>
          <a:p>
            <a:pPr algn="just" eaLnBrk="1" hangingPunct="1">
              <a:spcBef>
                <a:spcPct val="0"/>
              </a:spcBef>
              <a:buFontTx/>
              <a:buNone/>
            </a:pPr>
            <a:r>
              <a:rPr lang="en-US" altLang="en-US" sz="3200" dirty="0">
                <a:latin typeface="Arial" pitchFamily="34" charset="0"/>
                <a:ea typeface="等线" panose="02010600030101010101" pitchFamily="2" charset="-122"/>
                <a:cs typeface="Arial" pitchFamily="34" charset="0"/>
              </a:rPr>
              <a:t>- GV chuẩn bị bài dạy mất nhiều thời gian nên chưa sẵn sàng hợp tác.</a:t>
            </a:r>
          </a:p>
          <a:p>
            <a:pPr algn="just" eaLnBrk="1" hangingPunct="1">
              <a:spcBef>
                <a:spcPct val="0"/>
              </a:spcBef>
              <a:buFontTx/>
              <a:buNone/>
            </a:pPr>
            <a:r>
              <a:rPr lang="en-US" altLang="en-US" sz="3200" dirty="0">
                <a:latin typeface="Arial" pitchFamily="34" charset="0"/>
                <a:ea typeface="等线" panose="02010600030101010101" pitchFamily="2" charset="-122"/>
                <a:cs typeface="Arial" pitchFamily="34" charset="0"/>
              </a:rPr>
              <a:t>- Trong tiết dạy GV không thể quan sát hết thái độ, hành động, sai sót từng HS nên GV ngại dạy vì sợ sau mỗi tiết dạy bị tham gia góp ý sẽ hạ thấp uy tin bản thân. </a:t>
            </a:r>
          </a:p>
        </p:txBody>
      </p:sp>
    </p:spTree>
    <p:extLst>
      <p:ext uri="{BB962C8B-B14F-4D97-AF65-F5344CB8AC3E}">
        <p14:creationId xmlns:p14="http://schemas.microsoft.com/office/powerpoint/2010/main" val="1392260678"/>
      </p:ext>
    </p:extLst>
  </p:cSld>
  <p:clrMapOvr>
    <a:masterClrMapping/>
  </p:clrMapOvr>
  <mc:AlternateContent xmlns:mc="http://schemas.openxmlformats.org/markup-compatibility/2006" xmlns:p14="http://schemas.microsoft.com/office/powerpoint/2010/main">
    <mc:Choice Requires="p14">
      <p:transition spd="slow" p14:dur="2000" advTm="22616">
        <p14:prism isContent="1"/>
      </p:transition>
    </mc:Choice>
    <mc:Fallback xmlns="">
      <p:transition spd="slow" advTm="22616">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5">
            <a:extLst>
              <a:ext uri="{FF2B5EF4-FFF2-40B4-BE49-F238E27FC236}">
                <a16:creationId xmlns:a16="http://schemas.microsoft.com/office/drawing/2014/main" xmlns="" id="{0F207FCD-F1D3-4267-B723-46F62E262CA1}"/>
              </a:ext>
            </a:extLst>
          </p:cNvPr>
          <p:cNvSpPr txBox="1">
            <a:spLocks noChangeArrowheads="1"/>
          </p:cNvSpPr>
          <p:nvPr/>
        </p:nvSpPr>
        <p:spPr bwMode="auto">
          <a:xfrm>
            <a:off x="152401" y="-22264"/>
            <a:ext cx="1188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en-US" altLang="en-US" sz="3200" b="1" dirty="0">
                <a:solidFill>
                  <a:srgbClr val="E12BCB"/>
                </a:solidFill>
                <a:latin typeface="Arial" pitchFamily="34" charset="0"/>
                <a:ea typeface="等线" panose="02010600030101010101" pitchFamily="2" charset="-122"/>
                <a:cs typeface="Arial" pitchFamily="34" charset="0"/>
              </a:rPr>
              <a:t>*Khó khăn</a:t>
            </a:r>
          </a:p>
          <a:p>
            <a:pPr algn="just" eaLnBrk="1" hangingPunct="1">
              <a:spcBef>
                <a:spcPct val="0"/>
              </a:spcBef>
              <a:buFontTx/>
              <a:buNone/>
            </a:pPr>
            <a:r>
              <a:rPr lang="en-US" altLang="en-US" sz="3200" b="1" dirty="0">
                <a:solidFill>
                  <a:srgbClr val="00B0F0"/>
                </a:solidFill>
                <a:latin typeface="Arial" pitchFamily="34" charset="0"/>
                <a:ea typeface="等线" panose="02010600030101010101" pitchFamily="2" charset="-122"/>
                <a:cs typeface="Arial" pitchFamily="34" charset="0"/>
              </a:rPr>
              <a:t>3. Về nhóm chuyên môn</a:t>
            </a:r>
          </a:p>
          <a:p>
            <a:pPr algn="just" eaLnBrk="1" hangingPunct="1">
              <a:spcBef>
                <a:spcPct val="0"/>
              </a:spcBef>
              <a:buFontTx/>
              <a:buNone/>
            </a:pPr>
            <a:r>
              <a:rPr lang="en-US" altLang="en-US" sz="3200" dirty="0">
                <a:latin typeface="Arial" pitchFamily="34" charset="0"/>
                <a:ea typeface="等线" panose="02010600030101010101" pitchFamily="2" charset="-122"/>
                <a:cs typeface="Arial" pitchFamily="34" charset="0"/>
              </a:rPr>
              <a:t>- Mất nhiều thời gian cho mỗi lần SHCM theo NCBH. Từ thời gian thảo luận xây dựng bài dạy đến khi rút kinh nghiệm đưa ra bài học (mỗi lần mất khoảng 3 đến 4 tiết) </a:t>
            </a:r>
          </a:p>
          <a:p>
            <a:pPr algn="just" eaLnBrk="1" hangingPunct="1">
              <a:spcBef>
                <a:spcPct val="0"/>
              </a:spcBef>
              <a:buFontTx/>
              <a:buNone/>
            </a:pPr>
            <a:r>
              <a:rPr lang="en-US" altLang="en-US" sz="3200" dirty="0">
                <a:latin typeface="Arial" pitchFamily="34" charset="0"/>
                <a:ea typeface="等线" panose="02010600030101010101" pitchFamily="2" charset="-122"/>
                <a:cs typeface="Arial" pitchFamily="34" charset="0"/>
              </a:rPr>
              <a:t>- Một số GV chưa sẵn sàng học hỏi </a:t>
            </a:r>
            <a:r>
              <a:rPr lang="en-US" altLang="en-US" sz="3200" dirty="0" err="1">
                <a:latin typeface="Arial" pitchFamily="34" charset="0"/>
                <a:ea typeface="等线" panose="02010600030101010101" pitchFamily="2" charset="-122"/>
                <a:cs typeface="Arial" pitchFamily="34" charset="0"/>
              </a:rPr>
              <a:t>và</a:t>
            </a:r>
            <a:r>
              <a:rPr lang="en-US" altLang="en-US" sz="3200" dirty="0">
                <a:latin typeface="Arial" pitchFamily="34" charset="0"/>
                <a:ea typeface="等线" panose="02010600030101010101" pitchFamily="2" charset="-122"/>
                <a:cs typeface="Arial" pitchFamily="34" charset="0"/>
              </a:rPr>
              <a:t> </a:t>
            </a:r>
            <a:r>
              <a:rPr lang="en-US" altLang="en-US" sz="3200" dirty="0" err="1">
                <a:latin typeface="Arial" pitchFamily="34" charset="0"/>
                <a:ea typeface="等线" panose="02010600030101010101" pitchFamily="2" charset="-122"/>
                <a:cs typeface="Arial" pitchFamily="34" charset="0"/>
              </a:rPr>
              <a:t>hợp</a:t>
            </a:r>
            <a:r>
              <a:rPr lang="en-US" altLang="en-US" sz="3200" dirty="0">
                <a:latin typeface="Arial" pitchFamily="34" charset="0"/>
                <a:ea typeface="等线" panose="02010600030101010101" pitchFamily="2" charset="-122"/>
                <a:cs typeface="Arial" pitchFamily="34" charset="0"/>
              </a:rPr>
              <a:t> </a:t>
            </a:r>
            <a:r>
              <a:rPr lang="en-US" altLang="en-US" sz="3200" dirty="0" err="1">
                <a:latin typeface="Arial" pitchFamily="34" charset="0"/>
                <a:ea typeface="等线" panose="02010600030101010101" pitchFamily="2" charset="-122"/>
                <a:cs typeface="Arial" pitchFamily="34" charset="0"/>
              </a:rPr>
              <a:t>tác</a:t>
            </a:r>
            <a:r>
              <a:rPr lang="en-US" altLang="en-US" sz="3200" dirty="0">
                <a:latin typeface="Arial" pitchFamily="34" charset="0"/>
                <a:ea typeface="等线" panose="02010600030101010101" pitchFamily="2" charset="-122"/>
                <a:cs typeface="Arial" pitchFamily="34" charset="0"/>
              </a:rPr>
              <a:t> cùng nhau xây dựng kế hoạch bài học</a:t>
            </a:r>
          </a:p>
        </p:txBody>
      </p:sp>
      <p:sp>
        <p:nvSpPr>
          <p:cNvPr id="4" name="TextBox 5">
            <a:extLst>
              <a:ext uri="{FF2B5EF4-FFF2-40B4-BE49-F238E27FC236}">
                <a16:creationId xmlns:a16="http://schemas.microsoft.com/office/drawing/2014/main" xmlns="" id="{0F207FCD-F1D3-4267-B723-46F62E262CA1}"/>
              </a:ext>
            </a:extLst>
          </p:cNvPr>
          <p:cNvSpPr txBox="1">
            <a:spLocks noChangeArrowheads="1"/>
          </p:cNvSpPr>
          <p:nvPr/>
        </p:nvSpPr>
        <p:spPr bwMode="auto">
          <a:xfrm>
            <a:off x="152401" y="3406735"/>
            <a:ext cx="11887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en-US" altLang="en-US" sz="3200" b="1">
                <a:solidFill>
                  <a:srgbClr val="00B0F0"/>
                </a:solidFill>
                <a:latin typeface="Arial" pitchFamily="34" charset="0"/>
                <a:ea typeface="等线" panose="02010600030101010101" pitchFamily="2" charset="-122"/>
                <a:cs typeface="Arial" pitchFamily="34" charset="0"/>
              </a:rPr>
              <a:t>4</a:t>
            </a:r>
            <a:r>
              <a:rPr lang="en-US" altLang="en-US" sz="3200" b="1" dirty="0">
                <a:solidFill>
                  <a:srgbClr val="00B0F0"/>
                </a:solidFill>
                <a:latin typeface="Arial" pitchFamily="34" charset="0"/>
                <a:ea typeface="等线" panose="02010600030101010101" pitchFamily="2" charset="-122"/>
                <a:cs typeface="Arial" pitchFamily="34" charset="0"/>
              </a:rPr>
              <a:t>. </a:t>
            </a:r>
            <a:r>
              <a:rPr lang="vi-VN" altLang="en-US" sz="3200" b="1" dirty="0">
                <a:solidFill>
                  <a:srgbClr val="00B0F0"/>
                </a:solidFill>
                <a:latin typeface="Arial" pitchFamily="34" charset="0"/>
                <a:ea typeface="等线" panose="02010600030101010101" pitchFamily="2" charset="-122"/>
                <a:cs typeface="Arial" pitchFamily="34" charset="0"/>
              </a:rPr>
              <a:t>Về học sinh</a:t>
            </a:r>
            <a:endParaRPr lang="en-US" altLang="en-US" sz="3200" b="1" dirty="0">
              <a:solidFill>
                <a:srgbClr val="00B0F0"/>
              </a:solidFill>
              <a:latin typeface="Arial" pitchFamily="34" charset="0"/>
              <a:ea typeface="等线" panose="02010600030101010101" pitchFamily="2" charset="-122"/>
              <a:cs typeface="Arial" pitchFamily="34" charset="0"/>
            </a:endParaRPr>
          </a:p>
          <a:p>
            <a:pPr algn="just" eaLnBrk="1" hangingPunct="1">
              <a:spcBef>
                <a:spcPct val="0"/>
              </a:spcBef>
              <a:buFontTx/>
              <a:buNone/>
            </a:pPr>
            <a:r>
              <a:rPr lang="en-US" altLang="en-US" sz="3200" dirty="0">
                <a:latin typeface="Arial" pitchFamily="34" charset="0"/>
                <a:ea typeface="等线" panose="02010600030101010101" pitchFamily="2" charset="-122"/>
                <a:cs typeface="Arial" pitchFamily="34" charset="0"/>
              </a:rPr>
              <a:t>-</a:t>
            </a:r>
            <a:r>
              <a:rPr lang="vi-VN" altLang="en-US" sz="3200" dirty="0">
                <a:latin typeface="Arial" pitchFamily="34" charset="0"/>
                <a:ea typeface="等线" panose="02010600030101010101" pitchFamily="2" charset="-122"/>
                <a:cs typeface="Arial" pitchFamily="34" charset="0"/>
              </a:rPr>
              <a:t> Số lượng HS trong lớp đông nên không thuận lợi cho việc học và dạy, theo dõi HS của GV dạy </a:t>
            </a:r>
            <a:r>
              <a:rPr lang="en-US" altLang="en-US" sz="3200" dirty="0">
                <a:latin typeface="Arial" pitchFamily="34" charset="0"/>
                <a:ea typeface="等线" panose="02010600030101010101" pitchFamily="2" charset="-122"/>
                <a:cs typeface="Arial" pitchFamily="34" charset="0"/>
              </a:rPr>
              <a:t>v</a:t>
            </a:r>
            <a:r>
              <a:rPr lang="vi-VN" altLang="en-US" sz="3200" dirty="0">
                <a:latin typeface="Arial" pitchFamily="34" charset="0"/>
                <a:ea typeface="等线" panose="02010600030101010101" pitchFamily="2" charset="-122"/>
                <a:cs typeface="Arial" pitchFamily="34" charset="0"/>
              </a:rPr>
              <a:t>à dự. </a:t>
            </a:r>
            <a:endParaRPr lang="en-US" altLang="en-US" sz="3200" dirty="0">
              <a:latin typeface="Arial" pitchFamily="34" charset="0"/>
              <a:ea typeface="等线" panose="02010600030101010101" pitchFamily="2" charset="-122"/>
              <a:cs typeface="Arial" pitchFamily="34" charset="0"/>
            </a:endParaRPr>
          </a:p>
          <a:p>
            <a:pPr algn="just" eaLnBrk="1" hangingPunct="1">
              <a:spcBef>
                <a:spcPct val="0"/>
              </a:spcBef>
              <a:buFontTx/>
              <a:buNone/>
            </a:pPr>
            <a:r>
              <a:rPr lang="en-US" altLang="en-US" sz="3200" dirty="0">
                <a:latin typeface="Arial" pitchFamily="34" charset="0"/>
                <a:ea typeface="等线" panose="02010600030101010101" pitchFamily="2" charset="-122"/>
                <a:cs typeface="Arial" pitchFamily="34" charset="0"/>
              </a:rPr>
              <a:t>- </a:t>
            </a:r>
            <a:r>
              <a:rPr lang="vi-VN" altLang="en-US" sz="3200" dirty="0">
                <a:latin typeface="Arial" pitchFamily="34" charset="0"/>
                <a:ea typeface="等线" panose="02010600030101010101" pitchFamily="2" charset="-122"/>
                <a:cs typeface="Arial" pitchFamily="34" charset="0"/>
              </a:rPr>
              <a:t>Chất lượng HS không đồng đều, ý thức học tập của học sinh </a:t>
            </a:r>
            <a:r>
              <a:rPr lang="vi-VN" altLang="en-US" sz="3200">
                <a:latin typeface="Arial" pitchFamily="34" charset="0"/>
                <a:ea typeface="等线" panose="02010600030101010101" pitchFamily="2" charset="-122"/>
                <a:cs typeface="Arial" pitchFamily="34" charset="0"/>
              </a:rPr>
              <a:t>chưa tốt</a:t>
            </a:r>
            <a:r>
              <a:rPr lang="en-US" altLang="en-US" sz="3200">
                <a:latin typeface="Arial" pitchFamily="34" charset="0"/>
                <a:ea typeface="等线" panose="02010600030101010101" pitchFamily="2" charset="-122"/>
                <a:cs typeface="Arial" pitchFamily="34" charset="0"/>
              </a:rPr>
              <a:t>.</a:t>
            </a:r>
          </a:p>
          <a:p>
            <a:pPr algn="just">
              <a:spcBef>
                <a:spcPct val="0"/>
              </a:spcBef>
              <a:buNone/>
            </a:pPr>
            <a:r>
              <a:rPr lang="en-US" altLang="en-US" sz="3200">
                <a:latin typeface="Arial" pitchFamily="34" charset="0"/>
                <a:ea typeface="等线" panose="02010600030101010101" pitchFamily="2" charset="-122"/>
                <a:cs typeface="Arial" pitchFamily="34" charset="0"/>
              </a:rPr>
              <a:t>- PH ch</a:t>
            </a:r>
            <a:r>
              <a:rPr lang="vi-VN" altLang="en-US" sz="3200">
                <a:latin typeface="Arial" pitchFamily="34" charset="0"/>
                <a:ea typeface="等线" panose="02010600030101010101" pitchFamily="2" charset="-122"/>
                <a:cs typeface="Arial" pitchFamily="34" charset="0"/>
              </a:rPr>
              <a:t>ư</a:t>
            </a:r>
            <a:r>
              <a:rPr lang="en-US" altLang="en-US" sz="3200">
                <a:latin typeface="Arial" pitchFamily="34" charset="0"/>
                <a:ea typeface="等线" panose="02010600030101010101" pitchFamily="2" charset="-122"/>
                <a:cs typeface="Arial" pitchFamily="34" charset="0"/>
              </a:rPr>
              <a:t>a thật sự quan tâm đến việc học của con em mình mà còn khoán trắng cho giáo viên.</a:t>
            </a:r>
          </a:p>
        </p:txBody>
      </p:sp>
    </p:spTree>
    <p:extLst>
      <p:ext uri="{BB962C8B-B14F-4D97-AF65-F5344CB8AC3E}">
        <p14:creationId xmlns:p14="http://schemas.microsoft.com/office/powerpoint/2010/main" val="548612138"/>
      </p:ext>
    </p:extLst>
  </p:cSld>
  <p:clrMapOvr>
    <a:masterClrMapping/>
  </p:clrMapOvr>
  <mc:AlternateContent xmlns:mc="http://schemas.openxmlformats.org/markup-compatibility/2006" xmlns:p14="http://schemas.microsoft.com/office/powerpoint/2010/main">
    <mc:Choice Requires="p14">
      <p:transition spd="slow" p14:dur="2000" advTm="24244">
        <p14:prism isContent="1"/>
      </p:transition>
    </mc:Choice>
    <mc:Fallback xmlns="">
      <p:transition spd="slow" advTm="24244">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5">
            <a:extLst>
              <a:ext uri="{FF2B5EF4-FFF2-40B4-BE49-F238E27FC236}">
                <a16:creationId xmlns:a16="http://schemas.microsoft.com/office/drawing/2014/main" xmlns="" id="{0F207FCD-F1D3-4267-B723-46F62E262CA1}"/>
              </a:ext>
            </a:extLst>
          </p:cNvPr>
          <p:cNvSpPr txBox="1">
            <a:spLocks noChangeArrowheads="1"/>
          </p:cNvSpPr>
          <p:nvPr/>
        </p:nvSpPr>
        <p:spPr bwMode="auto">
          <a:xfrm>
            <a:off x="304800" y="1196935"/>
            <a:ext cx="115252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en-US" altLang="en-US" sz="4000" b="1">
                <a:solidFill>
                  <a:srgbClr val="E12BCB"/>
                </a:solidFill>
                <a:latin typeface="Arial" pitchFamily="34" charset="0"/>
                <a:ea typeface="等线" panose="02010600030101010101" pitchFamily="2" charset="-122"/>
                <a:cs typeface="Arial" pitchFamily="34" charset="0"/>
              </a:rPr>
              <a:t>*Giải pháp</a:t>
            </a:r>
            <a:endParaRPr lang="en-US" altLang="en-US" sz="4000" b="1" dirty="0">
              <a:solidFill>
                <a:srgbClr val="E12BCB"/>
              </a:solidFill>
              <a:latin typeface="Arial" pitchFamily="34" charset="0"/>
              <a:ea typeface="等线" panose="02010600030101010101" pitchFamily="2" charset="-122"/>
              <a:cs typeface="Arial" pitchFamily="34" charset="0"/>
            </a:endParaRPr>
          </a:p>
          <a:p>
            <a:pPr>
              <a:spcBef>
                <a:spcPct val="0"/>
              </a:spcBef>
              <a:buNone/>
            </a:pPr>
            <a:r>
              <a:rPr lang="en-US" altLang="en-US" sz="4000" b="1">
                <a:solidFill>
                  <a:srgbClr val="00B0F0"/>
                </a:solidFill>
                <a:latin typeface="Arial" pitchFamily="34" charset="0"/>
                <a:ea typeface="等线" panose="02010600030101010101" pitchFamily="2" charset="-122"/>
                <a:cs typeface="Arial" pitchFamily="34" charset="0"/>
              </a:rPr>
              <a:t>1. Về cơ sở vật chất</a:t>
            </a:r>
          </a:p>
          <a:p>
            <a:pPr>
              <a:spcBef>
                <a:spcPct val="0"/>
              </a:spcBef>
              <a:buNone/>
            </a:pPr>
            <a:r>
              <a:rPr lang="en-US" altLang="en-US" sz="4000">
                <a:latin typeface="Arial" pitchFamily="34" charset="0"/>
                <a:ea typeface="等线" panose="02010600030101010101" pitchFamily="2" charset="-122"/>
                <a:cs typeface="Arial" pitchFamily="34" charset="0"/>
              </a:rPr>
              <a:t>- Phòng học hẹp thì sẽ dự giờ trực tuyến; </a:t>
            </a:r>
            <a:r>
              <a:rPr lang="en-US" sz="4000">
                <a:latin typeface="Arial" pitchFamily="34" charset="0"/>
                <a:cs typeface="Arial" pitchFamily="34" charset="0"/>
              </a:rPr>
              <a:t>GV dự có thể ngồi ở 2 bên để quan sát hoạt động của HS rõ hơn</a:t>
            </a:r>
            <a:endParaRPr lang="en-US" altLang="en-US" sz="4000">
              <a:latin typeface="Arial" pitchFamily="34" charset="0"/>
              <a:ea typeface="等线" panose="02010600030101010101" pitchFamily="2" charset="-122"/>
              <a:cs typeface="Arial" pitchFamily="34" charset="0"/>
            </a:endParaRPr>
          </a:p>
          <a:p>
            <a:pPr>
              <a:spcBef>
                <a:spcPct val="0"/>
              </a:spcBef>
              <a:buNone/>
            </a:pPr>
            <a:r>
              <a:rPr lang="en-US" altLang="en-US" sz="4000">
                <a:latin typeface="Arial" pitchFamily="34" charset="0"/>
                <a:ea typeface="等线" panose="02010600030101010101" pitchFamily="2" charset="-122"/>
                <a:cs typeface="Arial" pitchFamily="34" charset="0"/>
              </a:rPr>
              <a:t>- Cùng nhau làm đồ dùng dạy học. </a:t>
            </a:r>
          </a:p>
          <a:p>
            <a:pPr>
              <a:spcBef>
                <a:spcPct val="0"/>
              </a:spcBef>
              <a:buNone/>
            </a:pPr>
            <a:r>
              <a:rPr lang="en-US" altLang="en-US" sz="4000">
                <a:latin typeface="Arial" pitchFamily="34" charset="0"/>
                <a:ea typeface="等线" panose="02010600030101010101" pitchFamily="2" charset="-122"/>
                <a:cs typeface="Arial" pitchFamily="34" charset="0"/>
              </a:rPr>
              <a:t>- Tổ chức thi làm đồ dùng dạy học.</a:t>
            </a:r>
            <a:endParaRPr lang="en-US" altLang="en-US" sz="4000" dirty="0">
              <a:latin typeface="Arial" pitchFamily="34" charset="0"/>
              <a:ea typeface="等线" panose="02010600030101010101" pitchFamily="2" charset="-122"/>
              <a:cs typeface="Arial" pitchFamily="34" charset="0"/>
            </a:endParaRPr>
          </a:p>
        </p:txBody>
      </p:sp>
      <p:sp>
        <p:nvSpPr>
          <p:cNvPr id="4" name="TextBox 4">
            <a:extLst>
              <a:ext uri="{FF2B5EF4-FFF2-40B4-BE49-F238E27FC236}">
                <a16:creationId xmlns:a16="http://schemas.microsoft.com/office/drawing/2014/main" xmlns="" id="{CAD7F58F-17C3-487B-B2A5-75C0E2F7DC66}"/>
              </a:ext>
            </a:extLst>
          </p:cNvPr>
          <p:cNvSpPr txBox="1">
            <a:spLocks noChangeArrowheads="1"/>
          </p:cNvSpPr>
          <p:nvPr/>
        </p:nvSpPr>
        <p:spPr bwMode="auto">
          <a:xfrm>
            <a:off x="3048000" y="319772"/>
            <a:ext cx="61072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en-US" sz="4000" b="1" dirty="0">
                <a:solidFill>
                  <a:srgbClr val="FF0000"/>
                </a:solidFill>
                <a:latin typeface="Arial" pitchFamily="34" charset="0"/>
                <a:ea typeface="等线" panose="02010600030101010101" pitchFamily="2" charset="-122"/>
                <a:cs typeface="Arial" pitchFamily="34" charset="0"/>
              </a:rPr>
              <a:t>BÀI HỌC KINH NGHIỆM</a:t>
            </a:r>
          </a:p>
        </p:txBody>
      </p:sp>
    </p:spTree>
    <p:extLst>
      <p:ext uri="{BB962C8B-B14F-4D97-AF65-F5344CB8AC3E}">
        <p14:creationId xmlns:p14="http://schemas.microsoft.com/office/powerpoint/2010/main" val="1928442276"/>
      </p:ext>
    </p:extLst>
  </p:cSld>
  <p:clrMapOvr>
    <a:masterClrMapping/>
  </p:clrMapOvr>
  <mc:AlternateContent xmlns:mc="http://schemas.openxmlformats.org/markup-compatibility/2006" xmlns:p14="http://schemas.microsoft.com/office/powerpoint/2010/main">
    <mc:Choice Requires="p14">
      <p:transition spd="slow" p14:dur="2000" advTm="16851">
        <p14:prism isContent="1"/>
      </p:transition>
    </mc:Choice>
    <mc:Fallback xmlns="">
      <p:transition spd="slow" advTm="16851">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5">
            <a:extLst>
              <a:ext uri="{FF2B5EF4-FFF2-40B4-BE49-F238E27FC236}">
                <a16:creationId xmlns:a16="http://schemas.microsoft.com/office/drawing/2014/main" xmlns="" id="{0F207FCD-F1D3-4267-B723-46F62E262CA1}"/>
              </a:ext>
            </a:extLst>
          </p:cNvPr>
          <p:cNvSpPr txBox="1">
            <a:spLocks noChangeArrowheads="1"/>
          </p:cNvSpPr>
          <p:nvPr/>
        </p:nvSpPr>
        <p:spPr bwMode="auto">
          <a:xfrm>
            <a:off x="304800" y="1196935"/>
            <a:ext cx="1152525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en-US" altLang="en-US" sz="4000" b="1" dirty="0">
                <a:solidFill>
                  <a:srgbClr val="E12BCB"/>
                </a:solidFill>
                <a:latin typeface="Arial" pitchFamily="34" charset="0"/>
                <a:ea typeface="等线" panose="02010600030101010101" pitchFamily="2" charset="-122"/>
                <a:cs typeface="Arial" pitchFamily="34" charset="0"/>
              </a:rPr>
              <a:t>*</a:t>
            </a:r>
            <a:r>
              <a:rPr lang="en-US" altLang="en-US" sz="4000" b="1" dirty="0" err="1">
                <a:solidFill>
                  <a:srgbClr val="E12BCB"/>
                </a:solidFill>
                <a:latin typeface="Arial" pitchFamily="34" charset="0"/>
                <a:ea typeface="等线" panose="02010600030101010101" pitchFamily="2" charset="-122"/>
                <a:cs typeface="Arial" pitchFamily="34" charset="0"/>
              </a:rPr>
              <a:t>Giải</a:t>
            </a:r>
            <a:r>
              <a:rPr lang="en-US" altLang="en-US" sz="4000" b="1" dirty="0">
                <a:solidFill>
                  <a:srgbClr val="E12BCB"/>
                </a:solidFill>
                <a:latin typeface="Arial" pitchFamily="34" charset="0"/>
                <a:ea typeface="等线" panose="02010600030101010101" pitchFamily="2" charset="-122"/>
                <a:cs typeface="Arial" pitchFamily="34" charset="0"/>
              </a:rPr>
              <a:t> </a:t>
            </a:r>
            <a:r>
              <a:rPr lang="en-US" altLang="en-US" sz="4000" b="1" dirty="0" err="1">
                <a:solidFill>
                  <a:srgbClr val="E12BCB"/>
                </a:solidFill>
                <a:latin typeface="Arial" pitchFamily="34" charset="0"/>
                <a:ea typeface="等线" panose="02010600030101010101" pitchFamily="2" charset="-122"/>
                <a:cs typeface="Arial" pitchFamily="34" charset="0"/>
              </a:rPr>
              <a:t>pháp</a:t>
            </a:r>
            <a:endParaRPr lang="en-US" altLang="en-US" sz="4000" b="1" dirty="0">
              <a:solidFill>
                <a:srgbClr val="E12BCB"/>
              </a:solidFill>
              <a:latin typeface="Arial" pitchFamily="34" charset="0"/>
              <a:ea typeface="等线" panose="02010600030101010101" pitchFamily="2" charset="-122"/>
              <a:cs typeface="Arial" pitchFamily="34" charset="0"/>
            </a:endParaRPr>
          </a:p>
          <a:p>
            <a:pPr>
              <a:spcBef>
                <a:spcPct val="0"/>
              </a:spcBef>
              <a:buNone/>
            </a:pPr>
            <a:r>
              <a:rPr lang="en-US" altLang="en-US" sz="4000" b="1" dirty="0">
                <a:solidFill>
                  <a:srgbClr val="00B0F0"/>
                </a:solidFill>
                <a:latin typeface="Arial" pitchFamily="34" charset="0"/>
                <a:ea typeface="等线" panose="02010600030101010101" pitchFamily="2" charset="-122"/>
                <a:cs typeface="Arial" pitchFamily="34" charset="0"/>
              </a:rPr>
              <a:t>2. </a:t>
            </a:r>
            <a:r>
              <a:rPr lang="en-US" altLang="en-US" sz="4000" b="1" dirty="0" err="1">
                <a:solidFill>
                  <a:srgbClr val="00B0F0"/>
                </a:solidFill>
                <a:latin typeface="Arial" pitchFamily="34" charset="0"/>
                <a:ea typeface="等线" panose="02010600030101010101" pitchFamily="2" charset="-122"/>
                <a:cs typeface="Arial" pitchFamily="34" charset="0"/>
              </a:rPr>
              <a:t>Về</a:t>
            </a:r>
            <a:r>
              <a:rPr lang="en-US" altLang="en-US" sz="4000" b="1" dirty="0">
                <a:solidFill>
                  <a:srgbClr val="00B0F0"/>
                </a:solidFill>
                <a:latin typeface="Arial" pitchFamily="34" charset="0"/>
                <a:ea typeface="等线" panose="02010600030101010101" pitchFamily="2" charset="-122"/>
                <a:cs typeface="Arial" pitchFamily="34" charset="0"/>
              </a:rPr>
              <a:t> GV </a:t>
            </a:r>
            <a:r>
              <a:rPr lang="en-US" altLang="en-US" sz="4000" b="1" dirty="0" err="1">
                <a:solidFill>
                  <a:srgbClr val="00B0F0"/>
                </a:solidFill>
                <a:latin typeface="Arial" pitchFamily="34" charset="0"/>
                <a:ea typeface="等线" panose="02010600030101010101" pitchFamily="2" charset="-122"/>
                <a:cs typeface="Arial" pitchFamily="34" charset="0"/>
              </a:rPr>
              <a:t>thực</a:t>
            </a:r>
            <a:r>
              <a:rPr lang="en-US" altLang="en-US" sz="4000" b="1" dirty="0">
                <a:solidFill>
                  <a:srgbClr val="00B0F0"/>
                </a:solidFill>
                <a:latin typeface="Arial" pitchFamily="34" charset="0"/>
                <a:ea typeface="等线" panose="02010600030101010101" pitchFamily="2" charset="-122"/>
                <a:cs typeface="Arial" pitchFamily="34" charset="0"/>
              </a:rPr>
              <a:t> </a:t>
            </a:r>
            <a:r>
              <a:rPr lang="en-US" altLang="en-US" sz="4000" b="1" dirty="0" err="1">
                <a:solidFill>
                  <a:srgbClr val="00B0F0"/>
                </a:solidFill>
                <a:latin typeface="Arial" pitchFamily="34" charset="0"/>
                <a:ea typeface="等线" panose="02010600030101010101" pitchFamily="2" charset="-122"/>
                <a:cs typeface="Arial" pitchFamily="34" charset="0"/>
              </a:rPr>
              <a:t>hiện</a:t>
            </a:r>
            <a:r>
              <a:rPr lang="en-US" altLang="en-US" sz="4000" b="1" dirty="0">
                <a:solidFill>
                  <a:srgbClr val="00B0F0"/>
                </a:solidFill>
                <a:latin typeface="Arial" pitchFamily="34" charset="0"/>
                <a:ea typeface="等线" panose="02010600030101010101" pitchFamily="2" charset="-122"/>
                <a:cs typeface="Arial" pitchFamily="34" charset="0"/>
              </a:rPr>
              <a:t> </a:t>
            </a:r>
            <a:r>
              <a:rPr lang="en-US" altLang="en-US" sz="4000" b="1" dirty="0" err="1">
                <a:solidFill>
                  <a:srgbClr val="00B0F0"/>
                </a:solidFill>
                <a:latin typeface="Arial" pitchFamily="34" charset="0"/>
                <a:ea typeface="等线" panose="02010600030101010101" pitchFamily="2" charset="-122"/>
                <a:cs typeface="Arial" pitchFamily="34" charset="0"/>
              </a:rPr>
              <a:t>dạy</a:t>
            </a:r>
            <a:r>
              <a:rPr lang="en-US" altLang="en-US" sz="4000" b="1" dirty="0">
                <a:solidFill>
                  <a:srgbClr val="00B0F0"/>
                </a:solidFill>
                <a:latin typeface="Arial" pitchFamily="34" charset="0"/>
                <a:ea typeface="等线" panose="02010600030101010101" pitchFamily="2" charset="-122"/>
                <a:cs typeface="Arial" pitchFamily="34" charset="0"/>
              </a:rPr>
              <a:t> </a:t>
            </a:r>
            <a:r>
              <a:rPr lang="en-US" altLang="en-US" sz="4000" b="1" dirty="0" err="1">
                <a:solidFill>
                  <a:srgbClr val="00B0F0"/>
                </a:solidFill>
                <a:latin typeface="Arial" pitchFamily="34" charset="0"/>
                <a:ea typeface="等线" panose="02010600030101010101" pitchFamily="2" charset="-122"/>
                <a:cs typeface="Arial" pitchFamily="34" charset="0"/>
              </a:rPr>
              <a:t>minh</a:t>
            </a:r>
            <a:r>
              <a:rPr lang="en-US" altLang="en-US" sz="4000" b="1" dirty="0">
                <a:solidFill>
                  <a:srgbClr val="00B0F0"/>
                </a:solidFill>
                <a:latin typeface="Arial" pitchFamily="34" charset="0"/>
                <a:ea typeface="等线" panose="02010600030101010101" pitchFamily="2" charset="-122"/>
                <a:cs typeface="Arial" pitchFamily="34" charset="0"/>
              </a:rPr>
              <a:t> </a:t>
            </a:r>
            <a:r>
              <a:rPr lang="en-US" altLang="en-US" sz="4000" b="1" dirty="0" err="1">
                <a:solidFill>
                  <a:srgbClr val="00B0F0"/>
                </a:solidFill>
                <a:latin typeface="Arial" pitchFamily="34" charset="0"/>
                <a:ea typeface="等线" panose="02010600030101010101" pitchFamily="2" charset="-122"/>
                <a:cs typeface="Arial" pitchFamily="34" charset="0"/>
              </a:rPr>
              <a:t>họa</a:t>
            </a:r>
            <a:r>
              <a:rPr lang="en-US" altLang="en-US" sz="4000" b="1" dirty="0">
                <a:solidFill>
                  <a:srgbClr val="00B0F0"/>
                </a:solidFill>
                <a:latin typeface="Arial" pitchFamily="34" charset="0"/>
                <a:ea typeface="等线" panose="02010600030101010101" pitchFamily="2" charset="-122"/>
                <a:cs typeface="Arial" pitchFamily="34" charset="0"/>
              </a:rPr>
              <a:t> </a:t>
            </a:r>
          </a:p>
          <a:p>
            <a:pPr>
              <a:spcBef>
                <a:spcPct val="0"/>
              </a:spcBef>
              <a:buNone/>
            </a:pPr>
            <a:r>
              <a:rPr lang="en-US" sz="4000" dirty="0">
                <a:latin typeface="Arial" pitchFamily="34" charset="0"/>
                <a:cs typeface="Arial" pitchFamily="34" charset="0"/>
              </a:rPr>
              <a:t>- </a:t>
            </a:r>
            <a:r>
              <a:rPr lang="en-US" sz="4000" dirty="0" err="1">
                <a:latin typeface="Arial" pitchFamily="34" charset="0"/>
                <a:cs typeface="Arial" pitchFamily="34" charset="0"/>
              </a:rPr>
              <a:t>Dạy</a:t>
            </a:r>
            <a:r>
              <a:rPr lang="en-US" sz="4000" dirty="0">
                <a:latin typeface="Arial" pitchFamily="34" charset="0"/>
                <a:cs typeface="Arial" pitchFamily="34" charset="0"/>
              </a:rPr>
              <a:t> </a:t>
            </a:r>
            <a:r>
              <a:rPr lang="en-US" sz="4000" dirty="0" err="1">
                <a:latin typeface="Arial" pitchFamily="34" charset="0"/>
                <a:cs typeface="Arial" pitchFamily="34" charset="0"/>
              </a:rPr>
              <a:t>vào</a:t>
            </a:r>
            <a:r>
              <a:rPr lang="en-US" sz="4000" dirty="0">
                <a:latin typeface="Arial" pitchFamily="34" charset="0"/>
                <a:cs typeface="Arial" pitchFamily="34" charset="0"/>
              </a:rPr>
              <a:t> </a:t>
            </a:r>
            <a:r>
              <a:rPr lang="en-US" sz="4000" dirty="0" err="1">
                <a:latin typeface="Arial" pitchFamily="34" charset="0"/>
                <a:cs typeface="Arial" pitchFamily="34" charset="0"/>
              </a:rPr>
              <a:t>tiết</a:t>
            </a:r>
            <a:r>
              <a:rPr lang="en-US" sz="4000" dirty="0">
                <a:latin typeface="Arial" pitchFamily="34" charset="0"/>
                <a:cs typeface="Arial" pitchFamily="34" charset="0"/>
              </a:rPr>
              <a:t> </a:t>
            </a:r>
            <a:r>
              <a:rPr lang="en-US" sz="4000" dirty="0" err="1">
                <a:latin typeface="Arial" pitchFamily="34" charset="0"/>
                <a:cs typeface="Arial" pitchFamily="34" charset="0"/>
              </a:rPr>
              <a:t>dạy</a:t>
            </a:r>
            <a:r>
              <a:rPr lang="en-US" sz="4000" dirty="0">
                <a:latin typeface="Arial" pitchFamily="34" charset="0"/>
                <a:cs typeface="Arial" pitchFamily="34" charset="0"/>
              </a:rPr>
              <a:t> </a:t>
            </a:r>
            <a:r>
              <a:rPr lang="en-US" sz="4000" dirty="0" err="1">
                <a:latin typeface="Arial" pitchFamily="34" charset="0"/>
                <a:cs typeface="Arial" pitchFamily="34" charset="0"/>
              </a:rPr>
              <a:t>theo</a:t>
            </a:r>
            <a:r>
              <a:rPr lang="en-US" sz="4000" dirty="0">
                <a:latin typeface="Arial" pitchFamily="34" charset="0"/>
                <a:cs typeface="Arial" pitchFamily="34" charset="0"/>
              </a:rPr>
              <a:t> </a:t>
            </a:r>
            <a:r>
              <a:rPr lang="en-US" sz="4000" dirty="0" err="1">
                <a:latin typeface="Arial" pitchFamily="34" charset="0"/>
                <a:cs typeface="Arial" pitchFamily="34" charset="0"/>
              </a:rPr>
              <a:t>đúng</a:t>
            </a:r>
            <a:r>
              <a:rPr lang="en-US" sz="4000" dirty="0">
                <a:latin typeface="Arial" pitchFamily="34" charset="0"/>
                <a:cs typeface="Arial" pitchFamily="34" charset="0"/>
              </a:rPr>
              <a:t> </a:t>
            </a:r>
            <a:r>
              <a:rPr lang="en-US" sz="4000" dirty="0" err="1">
                <a:latin typeface="Arial" pitchFamily="34" charset="0"/>
                <a:cs typeface="Arial" pitchFamily="34" charset="0"/>
              </a:rPr>
              <a:t>chương</a:t>
            </a:r>
            <a:r>
              <a:rPr lang="en-US" sz="4000" dirty="0">
                <a:latin typeface="Arial" pitchFamily="34" charset="0"/>
                <a:cs typeface="Arial" pitchFamily="34" charset="0"/>
              </a:rPr>
              <a:t> </a:t>
            </a:r>
            <a:r>
              <a:rPr lang="en-US" sz="4000" dirty="0" err="1">
                <a:latin typeface="Arial" pitchFamily="34" charset="0"/>
                <a:cs typeface="Arial" pitchFamily="34" charset="0"/>
              </a:rPr>
              <a:t>trình</a:t>
            </a:r>
            <a:r>
              <a:rPr lang="en-US" sz="4000" dirty="0">
                <a:latin typeface="Arial" pitchFamily="34" charset="0"/>
                <a:cs typeface="Arial" pitchFamily="34" charset="0"/>
              </a:rPr>
              <a:t> </a:t>
            </a:r>
            <a:r>
              <a:rPr lang="en-US" sz="4000" dirty="0" err="1">
                <a:latin typeface="Arial" pitchFamily="34" charset="0"/>
                <a:cs typeface="Arial" pitchFamily="34" charset="0"/>
              </a:rPr>
              <a:t>trên</a:t>
            </a:r>
            <a:r>
              <a:rPr lang="en-US" sz="4000" dirty="0">
                <a:latin typeface="Arial" pitchFamily="34" charset="0"/>
                <a:cs typeface="Arial" pitchFamily="34" charset="0"/>
              </a:rPr>
              <a:t> </a:t>
            </a:r>
            <a:r>
              <a:rPr lang="en-US" sz="4000" dirty="0" err="1">
                <a:latin typeface="Arial" pitchFamily="34" charset="0"/>
                <a:cs typeface="Arial" pitchFamily="34" charset="0"/>
              </a:rPr>
              <a:t>lớp</a:t>
            </a:r>
            <a:r>
              <a:rPr lang="en-US" sz="4000" dirty="0">
                <a:latin typeface="Arial" pitchFamily="34" charset="0"/>
                <a:cs typeface="Arial" pitchFamily="34" charset="0"/>
              </a:rPr>
              <a:t> </a:t>
            </a:r>
            <a:r>
              <a:rPr lang="en-US" sz="4000" dirty="0" err="1">
                <a:latin typeface="Arial" pitchFamily="34" charset="0"/>
                <a:cs typeface="Arial" pitchFamily="34" charset="0"/>
              </a:rPr>
              <a:t>mình</a:t>
            </a:r>
            <a:r>
              <a:rPr lang="en-US" sz="4000" dirty="0">
                <a:latin typeface="Arial" pitchFamily="34" charset="0"/>
                <a:cs typeface="Arial" pitchFamily="34" charset="0"/>
              </a:rPr>
              <a:t> </a:t>
            </a:r>
            <a:r>
              <a:rPr lang="en-US" sz="4000" dirty="0" err="1">
                <a:latin typeface="Arial" pitchFamily="34" charset="0"/>
                <a:cs typeface="Arial" pitchFamily="34" charset="0"/>
              </a:rPr>
              <a:t>dạ</a:t>
            </a:r>
            <a:r>
              <a:rPr lang="en-US" sz="4000" dirty="0">
                <a:latin typeface="Arial" pitchFamily="34" charset="0"/>
                <a:cs typeface="Arial" pitchFamily="34" charset="0"/>
              </a:rPr>
              <a:t>, </a:t>
            </a:r>
            <a:r>
              <a:rPr lang="en-US" sz="4000" dirty="0" err="1">
                <a:latin typeface="Arial" pitchFamily="34" charset="0"/>
                <a:cs typeface="Arial" pitchFamily="34" charset="0"/>
              </a:rPr>
              <a:t>tạo</a:t>
            </a:r>
            <a:r>
              <a:rPr lang="en-US" sz="4000" dirty="0">
                <a:latin typeface="Arial" pitchFamily="34" charset="0"/>
                <a:cs typeface="Arial" pitchFamily="34" charset="0"/>
              </a:rPr>
              <a:t> </a:t>
            </a:r>
            <a:r>
              <a:rPr lang="en-US" sz="4000" dirty="0" err="1">
                <a:latin typeface="Arial" pitchFamily="34" charset="0"/>
                <a:cs typeface="Arial" pitchFamily="34" charset="0"/>
              </a:rPr>
              <a:t>điều</a:t>
            </a:r>
            <a:r>
              <a:rPr lang="en-US" sz="4000" dirty="0">
                <a:latin typeface="Arial" pitchFamily="34" charset="0"/>
                <a:cs typeface="Arial" pitchFamily="34" charset="0"/>
              </a:rPr>
              <a:t> </a:t>
            </a:r>
            <a:r>
              <a:rPr lang="en-US" sz="4000" dirty="0" err="1">
                <a:latin typeface="Arial" pitchFamily="34" charset="0"/>
                <a:cs typeface="Arial" pitchFamily="34" charset="0"/>
              </a:rPr>
              <a:t>kiện</a:t>
            </a:r>
            <a:r>
              <a:rPr lang="en-US" sz="4000" dirty="0">
                <a:latin typeface="Arial" pitchFamily="34" charset="0"/>
                <a:cs typeface="Arial" pitchFamily="34" charset="0"/>
              </a:rPr>
              <a:t> </a:t>
            </a:r>
            <a:r>
              <a:rPr lang="en-US" sz="4000" dirty="0" err="1">
                <a:latin typeface="Arial" pitchFamily="34" charset="0"/>
                <a:cs typeface="Arial" pitchFamily="34" charset="0"/>
              </a:rPr>
              <a:t>kinh</a:t>
            </a:r>
            <a:r>
              <a:rPr lang="en-US" sz="4000" dirty="0">
                <a:latin typeface="Arial" pitchFamily="34" charset="0"/>
                <a:cs typeface="Arial" pitchFamily="34" charset="0"/>
              </a:rPr>
              <a:t> </a:t>
            </a:r>
            <a:r>
              <a:rPr lang="en-US" sz="4000" dirty="0" err="1">
                <a:latin typeface="Arial" pitchFamily="34" charset="0"/>
                <a:cs typeface="Arial" pitchFamily="34" charset="0"/>
              </a:rPr>
              <a:t>phí</a:t>
            </a:r>
            <a:r>
              <a:rPr lang="en-US" sz="4000" dirty="0">
                <a:latin typeface="Arial" pitchFamily="34" charset="0"/>
                <a:cs typeface="Arial" pitchFamily="34" charset="0"/>
              </a:rPr>
              <a:t> chi </a:t>
            </a:r>
            <a:r>
              <a:rPr lang="en-US" sz="4000" dirty="0" err="1">
                <a:latin typeface="Arial" pitchFamily="34" charset="0"/>
                <a:cs typeface="Arial" pitchFamily="34" charset="0"/>
              </a:rPr>
              <a:t>bồi</a:t>
            </a:r>
            <a:r>
              <a:rPr lang="en-US" sz="4000" dirty="0">
                <a:latin typeface="Arial" pitchFamily="34" charset="0"/>
                <a:cs typeface="Arial" pitchFamily="34" charset="0"/>
              </a:rPr>
              <a:t> </a:t>
            </a:r>
            <a:r>
              <a:rPr lang="en-US" sz="4000" dirty="0" err="1">
                <a:latin typeface="Arial" pitchFamily="34" charset="0"/>
                <a:cs typeface="Arial" pitchFamily="34" charset="0"/>
              </a:rPr>
              <a:t>dưỡng</a:t>
            </a:r>
            <a:r>
              <a:rPr lang="en-US" sz="4000" dirty="0">
                <a:latin typeface="Arial" pitchFamily="34" charset="0"/>
                <a:cs typeface="Arial" pitchFamily="34" charset="0"/>
              </a:rPr>
              <a:t>.</a:t>
            </a:r>
            <a:endParaRPr lang="en-US" altLang="en-US" sz="4000" b="1" dirty="0">
              <a:solidFill>
                <a:srgbClr val="00B0F0"/>
              </a:solidFill>
              <a:latin typeface="Arial" pitchFamily="34" charset="0"/>
              <a:ea typeface="等线" panose="02010600030101010101" pitchFamily="2" charset="-122"/>
              <a:cs typeface="Arial" pitchFamily="34" charset="0"/>
            </a:endParaRPr>
          </a:p>
          <a:p>
            <a:pPr algn="just">
              <a:spcBef>
                <a:spcPct val="0"/>
              </a:spcBef>
              <a:buNone/>
            </a:pPr>
            <a:r>
              <a:rPr lang="en-US" altLang="en-US" sz="4000" dirty="0">
                <a:latin typeface="Arial" pitchFamily="34" charset="0"/>
                <a:ea typeface="等线" panose="02010600030101010101" pitchFamily="2" charset="-122"/>
                <a:cs typeface="Arial" pitchFamily="34" charset="0"/>
              </a:rPr>
              <a:t>- </a:t>
            </a:r>
            <a:r>
              <a:rPr lang="en-US" sz="4000" dirty="0" err="1">
                <a:latin typeface="Arial" pitchFamily="34" charset="0"/>
                <a:cs typeface="Arial" pitchFamily="34" charset="0"/>
              </a:rPr>
              <a:t>Tiết</a:t>
            </a:r>
            <a:r>
              <a:rPr lang="en-US" sz="4000" dirty="0">
                <a:latin typeface="Arial" pitchFamily="34" charset="0"/>
                <a:cs typeface="Arial" pitchFamily="34" charset="0"/>
              </a:rPr>
              <a:t> </a:t>
            </a:r>
            <a:r>
              <a:rPr lang="en-US" sz="4000" dirty="0" err="1">
                <a:latin typeface="Arial" pitchFamily="34" charset="0"/>
                <a:cs typeface="Arial" pitchFamily="34" charset="0"/>
              </a:rPr>
              <a:t>dạy</a:t>
            </a:r>
            <a:r>
              <a:rPr lang="en-US" sz="4000" dirty="0">
                <a:latin typeface="Arial" pitchFamily="34" charset="0"/>
                <a:cs typeface="Arial" pitchFamily="34" charset="0"/>
              </a:rPr>
              <a:t> </a:t>
            </a:r>
            <a:r>
              <a:rPr lang="en-US" sz="4000" dirty="0" err="1">
                <a:latin typeface="Arial" pitchFamily="34" charset="0"/>
                <a:cs typeface="Arial" pitchFamily="34" charset="0"/>
              </a:rPr>
              <a:t>này</a:t>
            </a:r>
            <a:r>
              <a:rPr lang="en-US" sz="4000" dirty="0">
                <a:latin typeface="Arial" pitchFamily="34" charset="0"/>
                <a:cs typeface="Arial" pitchFamily="34" charset="0"/>
              </a:rPr>
              <a:t> </a:t>
            </a:r>
            <a:r>
              <a:rPr lang="en-US" sz="4000" dirty="0" err="1">
                <a:latin typeface="Arial" pitchFamily="34" charset="0"/>
                <a:cs typeface="Arial" pitchFamily="34" charset="0"/>
              </a:rPr>
              <a:t>không</a:t>
            </a:r>
            <a:r>
              <a:rPr lang="en-US" sz="4000" dirty="0">
                <a:latin typeface="Arial" pitchFamily="34" charset="0"/>
                <a:cs typeface="Arial" pitchFamily="34" charset="0"/>
              </a:rPr>
              <a:t> </a:t>
            </a:r>
            <a:r>
              <a:rPr lang="en-US" sz="4000" dirty="0" err="1">
                <a:latin typeface="Arial" pitchFamily="34" charset="0"/>
                <a:cs typeface="Arial" pitchFamily="34" charset="0"/>
              </a:rPr>
              <a:t>đánh</a:t>
            </a:r>
            <a:r>
              <a:rPr lang="en-US" sz="4000" dirty="0">
                <a:latin typeface="Arial" pitchFamily="34" charset="0"/>
                <a:cs typeface="Arial" pitchFamily="34" charset="0"/>
              </a:rPr>
              <a:t> </a:t>
            </a:r>
            <a:r>
              <a:rPr lang="en-US" sz="4000" dirty="0" err="1">
                <a:latin typeface="Arial" pitchFamily="34" charset="0"/>
                <a:cs typeface="Arial" pitchFamily="34" charset="0"/>
              </a:rPr>
              <a:t>giá</a:t>
            </a:r>
            <a:r>
              <a:rPr lang="en-US" sz="4000" dirty="0">
                <a:latin typeface="Arial" pitchFamily="34" charset="0"/>
                <a:cs typeface="Arial" pitchFamily="34" charset="0"/>
              </a:rPr>
              <a:t>, </a:t>
            </a:r>
            <a:r>
              <a:rPr lang="en-US" sz="4000" dirty="0" err="1">
                <a:latin typeface="Arial" pitchFamily="34" charset="0"/>
                <a:cs typeface="Arial" pitchFamily="34" charset="0"/>
              </a:rPr>
              <a:t>xếp</a:t>
            </a:r>
            <a:r>
              <a:rPr lang="en-US" sz="4000" dirty="0">
                <a:latin typeface="Arial" pitchFamily="34" charset="0"/>
                <a:cs typeface="Arial" pitchFamily="34" charset="0"/>
              </a:rPr>
              <a:t> </a:t>
            </a:r>
            <a:r>
              <a:rPr lang="en-US" sz="4000" dirty="0" err="1">
                <a:latin typeface="Arial" pitchFamily="34" charset="0"/>
                <a:cs typeface="Arial" pitchFamily="34" charset="0"/>
              </a:rPr>
              <a:t>loại</a:t>
            </a:r>
            <a:r>
              <a:rPr lang="en-US" sz="4000" dirty="0">
                <a:latin typeface="Arial" pitchFamily="34" charset="0"/>
                <a:cs typeface="Arial" pitchFamily="34" charset="0"/>
              </a:rPr>
              <a:t> GV </a:t>
            </a:r>
            <a:r>
              <a:rPr lang="en-US" sz="4000" dirty="0" err="1">
                <a:latin typeface="Arial" pitchFamily="34" charset="0"/>
                <a:cs typeface="Arial" pitchFamily="34" charset="0"/>
              </a:rPr>
              <a:t>mà</a:t>
            </a:r>
            <a:r>
              <a:rPr lang="en-US" sz="4000" dirty="0">
                <a:latin typeface="Arial" pitchFamily="34" charset="0"/>
                <a:cs typeface="Arial" pitchFamily="34" charset="0"/>
              </a:rPr>
              <a:t> </a:t>
            </a:r>
            <a:r>
              <a:rPr lang="en-US" sz="4000" dirty="0" err="1">
                <a:latin typeface="Arial" pitchFamily="34" charset="0"/>
                <a:cs typeface="Arial" pitchFamily="34" charset="0"/>
              </a:rPr>
              <a:t>chỉ</a:t>
            </a:r>
            <a:r>
              <a:rPr lang="en-US" sz="4000" dirty="0">
                <a:latin typeface="Arial" pitchFamily="34" charset="0"/>
                <a:cs typeface="Arial" pitchFamily="34" charset="0"/>
              </a:rPr>
              <a:t> </a:t>
            </a:r>
            <a:r>
              <a:rPr lang="en-US" sz="4000" dirty="0" err="1">
                <a:latin typeface="Arial" pitchFamily="34" charset="0"/>
                <a:cs typeface="Arial" pitchFamily="34" charset="0"/>
              </a:rPr>
              <a:t>học</a:t>
            </a:r>
            <a:r>
              <a:rPr lang="en-US" sz="4000" dirty="0">
                <a:latin typeface="Arial" pitchFamily="34" charset="0"/>
                <a:cs typeface="Arial" pitchFamily="34" charset="0"/>
              </a:rPr>
              <a:t> </a:t>
            </a:r>
            <a:r>
              <a:rPr lang="en-US" sz="4000" dirty="0" err="1">
                <a:latin typeface="Arial" pitchFamily="34" charset="0"/>
                <a:cs typeface="Arial" pitchFamily="34" charset="0"/>
              </a:rPr>
              <a:t>hỏi</a:t>
            </a:r>
            <a:r>
              <a:rPr lang="en-US" sz="4000" dirty="0">
                <a:latin typeface="Arial" pitchFamily="34" charset="0"/>
                <a:cs typeface="Arial" pitchFamily="34" charset="0"/>
              </a:rPr>
              <a:t>, </a:t>
            </a:r>
            <a:r>
              <a:rPr lang="en-US" sz="4000" dirty="0" err="1">
                <a:latin typeface="Arial" pitchFamily="34" charset="0"/>
                <a:cs typeface="Arial" pitchFamily="34" charset="0"/>
              </a:rPr>
              <a:t>trao</a:t>
            </a:r>
            <a:r>
              <a:rPr lang="en-US" sz="4000" dirty="0">
                <a:latin typeface="Arial" pitchFamily="34" charset="0"/>
                <a:cs typeface="Arial" pitchFamily="34" charset="0"/>
              </a:rPr>
              <a:t> </a:t>
            </a:r>
            <a:r>
              <a:rPr lang="en-US" sz="4000" dirty="0" err="1">
                <a:latin typeface="Arial" pitchFamily="34" charset="0"/>
                <a:cs typeface="Arial" pitchFamily="34" charset="0"/>
              </a:rPr>
              <a:t>đổi</a:t>
            </a:r>
            <a:r>
              <a:rPr lang="en-US" sz="4000" dirty="0">
                <a:latin typeface="Arial" pitchFamily="34" charset="0"/>
                <a:cs typeface="Arial" pitchFamily="34" charset="0"/>
              </a:rPr>
              <a:t> </a:t>
            </a:r>
            <a:r>
              <a:rPr lang="en-US" sz="4000" dirty="0" err="1">
                <a:latin typeface="Arial" pitchFamily="34" charset="0"/>
                <a:cs typeface="Arial" pitchFamily="34" charset="0"/>
              </a:rPr>
              <a:t>đúc</a:t>
            </a:r>
            <a:r>
              <a:rPr lang="en-US" sz="4000" dirty="0">
                <a:latin typeface="Arial" pitchFamily="34" charset="0"/>
                <a:cs typeface="Arial" pitchFamily="34" charset="0"/>
              </a:rPr>
              <a:t> </a:t>
            </a:r>
            <a:r>
              <a:rPr lang="en-US" sz="4000" dirty="0" err="1">
                <a:latin typeface="Arial" pitchFamily="34" charset="0"/>
                <a:cs typeface="Arial" pitchFamily="34" charset="0"/>
              </a:rPr>
              <a:t>rút</a:t>
            </a:r>
            <a:r>
              <a:rPr lang="en-US" sz="4000" dirty="0">
                <a:latin typeface="Arial" pitchFamily="34" charset="0"/>
                <a:cs typeface="Arial" pitchFamily="34" charset="0"/>
              </a:rPr>
              <a:t> </a:t>
            </a:r>
            <a:r>
              <a:rPr lang="en-US" sz="4000" dirty="0" err="1">
                <a:latin typeface="Arial" pitchFamily="34" charset="0"/>
                <a:cs typeface="Arial" pitchFamily="34" charset="0"/>
              </a:rPr>
              <a:t>kinh</a:t>
            </a:r>
            <a:r>
              <a:rPr lang="en-US" sz="4000" dirty="0">
                <a:latin typeface="Arial" pitchFamily="34" charset="0"/>
                <a:cs typeface="Arial" pitchFamily="34" charset="0"/>
              </a:rPr>
              <a:t> </a:t>
            </a:r>
            <a:r>
              <a:rPr lang="en-US" sz="4000" dirty="0" err="1">
                <a:latin typeface="Arial" pitchFamily="34" charset="0"/>
                <a:cs typeface="Arial" pitchFamily="34" charset="0"/>
              </a:rPr>
              <a:t>nghiệm</a:t>
            </a:r>
            <a:r>
              <a:rPr lang="en-US" sz="4000" dirty="0">
                <a:latin typeface="Arial" pitchFamily="34" charset="0"/>
                <a:cs typeface="Arial" pitchFamily="34" charset="0"/>
              </a:rPr>
              <a:t>, </a:t>
            </a:r>
            <a:r>
              <a:rPr lang="en-US" sz="4000" dirty="0" err="1">
                <a:latin typeface="Arial" pitchFamily="34" charset="0"/>
                <a:cs typeface="Arial" pitchFamily="34" charset="0"/>
              </a:rPr>
              <a:t>tiết</a:t>
            </a:r>
            <a:r>
              <a:rPr lang="en-US" sz="4000" dirty="0">
                <a:latin typeface="Arial" pitchFamily="34" charset="0"/>
                <a:cs typeface="Arial" pitchFamily="34" charset="0"/>
              </a:rPr>
              <a:t> </a:t>
            </a:r>
            <a:r>
              <a:rPr lang="en-US" sz="4000" dirty="0" err="1">
                <a:latin typeface="Arial" pitchFamily="34" charset="0"/>
                <a:cs typeface="Arial" pitchFamily="34" charset="0"/>
              </a:rPr>
              <a:t>dạy</a:t>
            </a:r>
            <a:r>
              <a:rPr lang="en-US" sz="4000" dirty="0">
                <a:latin typeface="Arial" pitchFamily="34" charset="0"/>
                <a:cs typeface="Arial" pitchFamily="34" charset="0"/>
              </a:rPr>
              <a:t> </a:t>
            </a:r>
            <a:r>
              <a:rPr lang="en-US" sz="4000" dirty="0" err="1">
                <a:latin typeface="Arial" pitchFamily="34" charset="0"/>
                <a:cs typeface="Arial" pitchFamily="34" charset="0"/>
              </a:rPr>
              <a:t>thông</a:t>
            </a:r>
            <a:r>
              <a:rPr lang="en-US" sz="4000" dirty="0">
                <a:latin typeface="Arial" pitchFamily="34" charset="0"/>
                <a:cs typeface="Arial" pitchFamily="34" charset="0"/>
              </a:rPr>
              <a:t> qua </a:t>
            </a:r>
            <a:r>
              <a:rPr lang="en-US" sz="4000" dirty="0" err="1">
                <a:latin typeface="Arial" pitchFamily="34" charset="0"/>
                <a:cs typeface="Arial" pitchFamily="34" charset="0"/>
              </a:rPr>
              <a:t>hoạt</a:t>
            </a:r>
            <a:r>
              <a:rPr lang="en-US" sz="4000" dirty="0">
                <a:latin typeface="Arial" pitchFamily="34" charset="0"/>
                <a:cs typeface="Arial" pitchFamily="34" charset="0"/>
              </a:rPr>
              <a:t> </a:t>
            </a:r>
            <a:r>
              <a:rPr lang="en-US" sz="4000" dirty="0" err="1">
                <a:latin typeface="Arial" pitchFamily="34" charset="0"/>
                <a:cs typeface="Arial" pitchFamily="34" charset="0"/>
              </a:rPr>
              <a:t>động</a:t>
            </a:r>
            <a:r>
              <a:rPr lang="en-US" sz="4000" dirty="0">
                <a:latin typeface="Arial" pitchFamily="34" charset="0"/>
                <a:cs typeface="Arial" pitchFamily="34" charset="0"/>
              </a:rPr>
              <a:t> </a:t>
            </a:r>
            <a:r>
              <a:rPr lang="en-US" sz="4000" dirty="0" err="1">
                <a:latin typeface="Arial" pitchFamily="34" charset="0"/>
                <a:cs typeface="Arial" pitchFamily="34" charset="0"/>
              </a:rPr>
              <a:t>của</a:t>
            </a:r>
            <a:r>
              <a:rPr lang="en-US" sz="4000" dirty="0">
                <a:latin typeface="Arial" pitchFamily="34" charset="0"/>
                <a:cs typeface="Arial" pitchFamily="34" charset="0"/>
              </a:rPr>
              <a:t> HS. </a:t>
            </a:r>
            <a:r>
              <a:rPr lang="en-US" sz="4000" dirty="0" err="1">
                <a:latin typeface="Arial" pitchFamily="34" charset="0"/>
                <a:cs typeface="Arial" pitchFamily="34" charset="0"/>
              </a:rPr>
              <a:t>Hoạt</a:t>
            </a:r>
            <a:r>
              <a:rPr lang="en-US" sz="4000" dirty="0">
                <a:latin typeface="Arial" pitchFamily="34" charset="0"/>
                <a:cs typeface="Arial" pitchFamily="34" charset="0"/>
              </a:rPr>
              <a:t> </a:t>
            </a:r>
            <a:r>
              <a:rPr lang="en-US" sz="4000" dirty="0" err="1">
                <a:latin typeface="Arial" pitchFamily="34" charset="0"/>
                <a:cs typeface="Arial" pitchFamily="34" charset="0"/>
              </a:rPr>
              <a:t>động</a:t>
            </a:r>
            <a:r>
              <a:rPr lang="en-US" sz="4000" dirty="0">
                <a:latin typeface="Arial" pitchFamily="34" charset="0"/>
                <a:cs typeface="Arial" pitchFamily="34" charset="0"/>
              </a:rPr>
              <a:t> </a:t>
            </a:r>
            <a:r>
              <a:rPr lang="en-US" sz="4000" dirty="0" err="1">
                <a:latin typeface="Arial" pitchFamily="34" charset="0"/>
                <a:cs typeface="Arial" pitchFamily="34" charset="0"/>
              </a:rPr>
              <a:t>của</a:t>
            </a:r>
            <a:r>
              <a:rPr lang="en-US" sz="4000" dirty="0">
                <a:latin typeface="Arial" pitchFamily="34" charset="0"/>
                <a:cs typeface="Arial" pitchFamily="34" charset="0"/>
              </a:rPr>
              <a:t> GV </a:t>
            </a:r>
            <a:r>
              <a:rPr lang="en-US" sz="4000" dirty="0" err="1">
                <a:latin typeface="Arial" pitchFamily="34" charset="0"/>
                <a:cs typeface="Arial" pitchFamily="34" charset="0"/>
              </a:rPr>
              <a:t>là</a:t>
            </a:r>
            <a:r>
              <a:rPr lang="en-US" sz="4000" dirty="0">
                <a:latin typeface="Arial" pitchFamily="34" charset="0"/>
                <a:cs typeface="Arial" pitchFamily="34" charset="0"/>
              </a:rPr>
              <a:t> </a:t>
            </a:r>
            <a:r>
              <a:rPr lang="en-US" sz="4000" dirty="0" err="1">
                <a:latin typeface="Arial" pitchFamily="34" charset="0"/>
                <a:cs typeface="Arial" pitchFamily="34" charset="0"/>
              </a:rPr>
              <a:t>sản</a:t>
            </a:r>
            <a:r>
              <a:rPr lang="en-US" sz="4000" dirty="0">
                <a:latin typeface="Arial" pitchFamily="34" charset="0"/>
                <a:cs typeface="Arial" pitchFamily="34" charset="0"/>
              </a:rPr>
              <a:t> </a:t>
            </a:r>
            <a:r>
              <a:rPr lang="en-US" sz="4000" dirty="0" err="1">
                <a:latin typeface="Arial" pitchFamily="34" charset="0"/>
                <a:cs typeface="Arial" pitchFamily="34" charset="0"/>
              </a:rPr>
              <a:t>phẩm</a:t>
            </a:r>
            <a:r>
              <a:rPr lang="en-US" sz="4000" dirty="0">
                <a:latin typeface="Arial" pitchFamily="34" charset="0"/>
                <a:cs typeface="Arial" pitchFamily="34" charset="0"/>
              </a:rPr>
              <a:t> </a:t>
            </a:r>
            <a:r>
              <a:rPr lang="en-US" sz="4000" dirty="0" err="1">
                <a:latin typeface="Arial" pitchFamily="34" charset="0"/>
                <a:cs typeface="Arial" pitchFamily="34" charset="0"/>
              </a:rPr>
              <a:t>của</a:t>
            </a:r>
            <a:r>
              <a:rPr lang="en-US" sz="4000" dirty="0">
                <a:latin typeface="Arial" pitchFamily="34" charset="0"/>
                <a:cs typeface="Arial" pitchFamily="34" charset="0"/>
              </a:rPr>
              <a:t> </a:t>
            </a:r>
            <a:r>
              <a:rPr lang="en-US" sz="4000" dirty="0" err="1">
                <a:latin typeface="Arial" pitchFamily="34" charset="0"/>
                <a:cs typeface="Arial" pitchFamily="34" charset="0"/>
              </a:rPr>
              <a:t>cả</a:t>
            </a:r>
            <a:r>
              <a:rPr lang="en-US" sz="4000" dirty="0">
                <a:latin typeface="Arial" pitchFamily="34" charset="0"/>
                <a:cs typeface="Arial" pitchFamily="34" charset="0"/>
              </a:rPr>
              <a:t> </a:t>
            </a:r>
            <a:r>
              <a:rPr lang="en-US" sz="4000" dirty="0" err="1">
                <a:latin typeface="Arial" pitchFamily="34" charset="0"/>
                <a:cs typeface="Arial" pitchFamily="34" charset="0"/>
              </a:rPr>
              <a:t>nhóm</a:t>
            </a:r>
            <a:r>
              <a:rPr lang="en-US" sz="4000" dirty="0">
                <a:latin typeface="Arial" pitchFamily="34" charset="0"/>
                <a:cs typeface="Arial" pitchFamily="34" charset="0"/>
              </a:rPr>
              <a:t> CM </a:t>
            </a:r>
            <a:r>
              <a:rPr lang="en-US" sz="4000" dirty="0" err="1">
                <a:latin typeface="Arial" pitchFamily="34" charset="0"/>
                <a:cs typeface="Arial" pitchFamily="34" charset="0"/>
              </a:rPr>
              <a:t>nên</a:t>
            </a:r>
            <a:r>
              <a:rPr lang="en-US" sz="4000" dirty="0">
                <a:latin typeface="Arial" pitchFamily="34" charset="0"/>
                <a:cs typeface="Arial" pitchFamily="34" charset="0"/>
              </a:rPr>
              <a:t> </a:t>
            </a:r>
            <a:r>
              <a:rPr lang="en-US" sz="4000" dirty="0" err="1">
                <a:latin typeface="Arial" pitchFamily="34" charset="0"/>
                <a:cs typeface="Arial" pitchFamily="34" charset="0"/>
              </a:rPr>
              <a:t>không</a:t>
            </a:r>
            <a:r>
              <a:rPr lang="en-US" sz="4000" dirty="0">
                <a:latin typeface="Arial" pitchFamily="34" charset="0"/>
                <a:cs typeface="Arial" pitchFamily="34" charset="0"/>
              </a:rPr>
              <a:t> </a:t>
            </a:r>
            <a:r>
              <a:rPr lang="en-US" sz="4000" dirty="0" err="1">
                <a:latin typeface="Arial" pitchFamily="34" charset="0"/>
                <a:cs typeface="Arial" pitchFamily="34" charset="0"/>
              </a:rPr>
              <a:t>đánh</a:t>
            </a:r>
            <a:r>
              <a:rPr lang="en-US" sz="4000" dirty="0">
                <a:latin typeface="Arial" pitchFamily="34" charset="0"/>
                <a:cs typeface="Arial" pitchFamily="34" charset="0"/>
              </a:rPr>
              <a:t> </a:t>
            </a:r>
            <a:r>
              <a:rPr lang="en-US" sz="4000" dirty="0" err="1">
                <a:latin typeface="Arial" pitchFamily="34" charset="0"/>
                <a:cs typeface="Arial" pitchFamily="34" charset="0"/>
              </a:rPr>
              <a:t>giá</a:t>
            </a:r>
            <a:r>
              <a:rPr lang="en-US" sz="4000" dirty="0">
                <a:latin typeface="Arial" pitchFamily="34" charset="0"/>
                <a:cs typeface="Arial" pitchFamily="34" charset="0"/>
              </a:rPr>
              <a:t> GV.</a:t>
            </a:r>
            <a:endParaRPr lang="en-US" altLang="en-US" sz="4000" dirty="0">
              <a:latin typeface="Arial" pitchFamily="34" charset="0"/>
              <a:ea typeface="等线" panose="02010600030101010101" pitchFamily="2" charset="-122"/>
              <a:cs typeface="Arial" pitchFamily="34" charset="0"/>
            </a:endParaRPr>
          </a:p>
        </p:txBody>
      </p:sp>
      <p:sp>
        <p:nvSpPr>
          <p:cNvPr id="4" name="TextBox 4">
            <a:extLst>
              <a:ext uri="{FF2B5EF4-FFF2-40B4-BE49-F238E27FC236}">
                <a16:creationId xmlns:a16="http://schemas.microsoft.com/office/drawing/2014/main" xmlns="" id="{CAD7F58F-17C3-487B-B2A5-75C0E2F7DC66}"/>
              </a:ext>
            </a:extLst>
          </p:cNvPr>
          <p:cNvSpPr txBox="1">
            <a:spLocks noChangeArrowheads="1"/>
          </p:cNvSpPr>
          <p:nvPr/>
        </p:nvSpPr>
        <p:spPr bwMode="auto">
          <a:xfrm>
            <a:off x="3048000" y="319772"/>
            <a:ext cx="61072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en-US" sz="4000" b="1" dirty="0">
                <a:solidFill>
                  <a:srgbClr val="FF0000"/>
                </a:solidFill>
                <a:latin typeface="Arial" pitchFamily="34" charset="0"/>
                <a:ea typeface="等线" panose="02010600030101010101" pitchFamily="2" charset="-122"/>
                <a:cs typeface="Arial" pitchFamily="34" charset="0"/>
              </a:rPr>
              <a:t>BÀI HỌC KINH NGHIỆM</a:t>
            </a:r>
          </a:p>
        </p:txBody>
      </p:sp>
    </p:spTree>
    <p:extLst>
      <p:ext uri="{BB962C8B-B14F-4D97-AF65-F5344CB8AC3E}">
        <p14:creationId xmlns:p14="http://schemas.microsoft.com/office/powerpoint/2010/main" val="2734302321"/>
      </p:ext>
    </p:extLst>
  </p:cSld>
  <p:clrMapOvr>
    <a:masterClrMapping/>
  </p:clrMapOvr>
  <mc:AlternateContent xmlns:mc="http://schemas.openxmlformats.org/markup-compatibility/2006" xmlns:p14="http://schemas.microsoft.com/office/powerpoint/2010/main">
    <mc:Choice Requires="p14">
      <p:transition spd="slow" p14:dur="2000" advTm="16851">
        <p14:prism isContent="1"/>
      </p:transition>
    </mc:Choice>
    <mc:Fallback xmlns="">
      <p:transition spd="slow" advTm="16851">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5">
            <a:extLst>
              <a:ext uri="{FF2B5EF4-FFF2-40B4-BE49-F238E27FC236}">
                <a16:creationId xmlns:a16="http://schemas.microsoft.com/office/drawing/2014/main" xmlns="" id="{0F207FCD-F1D3-4267-B723-46F62E262CA1}"/>
              </a:ext>
            </a:extLst>
          </p:cNvPr>
          <p:cNvSpPr txBox="1">
            <a:spLocks noChangeArrowheads="1"/>
          </p:cNvSpPr>
          <p:nvPr/>
        </p:nvSpPr>
        <p:spPr bwMode="auto">
          <a:xfrm>
            <a:off x="304800" y="739735"/>
            <a:ext cx="11525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a:spcBef>
                <a:spcPct val="0"/>
              </a:spcBef>
              <a:buNone/>
            </a:pPr>
            <a:r>
              <a:rPr lang="en-US" altLang="en-US" sz="3200" b="1" dirty="0">
                <a:solidFill>
                  <a:srgbClr val="E12BCB"/>
                </a:solidFill>
                <a:latin typeface="Arial" pitchFamily="34" charset="0"/>
                <a:ea typeface="等线" panose="02010600030101010101" pitchFamily="2" charset="-122"/>
                <a:cs typeface="Arial" pitchFamily="34" charset="0"/>
              </a:rPr>
              <a:t>*</a:t>
            </a:r>
            <a:r>
              <a:rPr lang="en-US" altLang="en-US" sz="3200" b="1" dirty="0" err="1">
                <a:solidFill>
                  <a:srgbClr val="E12BCB"/>
                </a:solidFill>
                <a:latin typeface="Arial" pitchFamily="34" charset="0"/>
                <a:ea typeface="等线" panose="02010600030101010101" pitchFamily="2" charset="-122"/>
                <a:cs typeface="Arial" pitchFamily="34" charset="0"/>
              </a:rPr>
              <a:t>Giải</a:t>
            </a:r>
            <a:r>
              <a:rPr lang="en-US" altLang="en-US" sz="3200" b="1" dirty="0">
                <a:solidFill>
                  <a:srgbClr val="E12BCB"/>
                </a:solidFill>
                <a:latin typeface="Arial" pitchFamily="34" charset="0"/>
                <a:ea typeface="等线" panose="02010600030101010101" pitchFamily="2" charset="-122"/>
                <a:cs typeface="Arial" pitchFamily="34" charset="0"/>
              </a:rPr>
              <a:t> </a:t>
            </a:r>
            <a:r>
              <a:rPr lang="en-US" altLang="en-US" sz="3200" b="1" dirty="0" err="1">
                <a:solidFill>
                  <a:srgbClr val="E12BCB"/>
                </a:solidFill>
                <a:latin typeface="Arial" pitchFamily="34" charset="0"/>
                <a:ea typeface="等线" panose="02010600030101010101" pitchFamily="2" charset="-122"/>
                <a:cs typeface="Arial" pitchFamily="34" charset="0"/>
              </a:rPr>
              <a:t>pháp</a:t>
            </a:r>
            <a:endParaRPr lang="en-US" altLang="en-US" sz="3200" b="1" dirty="0">
              <a:solidFill>
                <a:srgbClr val="E12BCB"/>
              </a:solidFill>
              <a:latin typeface="Arial" pitchFamily="34" charset="0"/>
              <a:ea typeface="等线" panose="02010600030101010101" pitchFamily="2" charset="-122"/>
              <a:cs typeface="Arial" pitchFamily="34" charset="0"/>
            </a:endParaRPr>
          </a:p>
          <a:p>
            <a:pPr algn="just" eaLnBrk="1" hangingPunct="1">
              <a:spcBef>
                <a:spcPct val="0"/>
              </a:spcBef>
              <a:buFontTx/>
              <a:buNone/>
            </a:pPr>
            <a:r>
              <a:rPr lang="en-US" altLang="en-US" sz="3200" b="1" dirty="0">
                <a:solidFill>
                  <a:srgbClr val="00B0F0"/>
                </a:solidFill>
                <a:latin typeface="Arial" pitchFamily="34" charset="0"/>
                <a:ea typeface="等线" panose="02010600030101010101" pitchFamily="2" charset="-122"/>
                <a:cs typeface="Arial" pitchFamily="34" charset="0"/>
              </a:rPr>
              <a:t>3. </a:t>
            </a:r>
            <a:r>
              <a:rPr lang="vi-VN" altLang="en-US" sz="3200" b="1" dirty="0">
                <a:solidFill>
                  <a:srgbClr val="00B0F0"/>
                </a:solidFill>
                <a:latin typeface="Arial" pitchFamily="34" charset="0"/>
                <a:ea typeface="等线" panose="02010600030101010101" pitchFamily="2" charset="-122"/>
                <a:cs typeface="Arial" pitchFamily="34" charset="0"/>
              </a:rPr>
              <a:t>Về </a:t>
            </a:r>
            <a:r>
              <a:rPr lang="en-US" altLang="en-US" sz="3200" b="1" dirty="0" err="1">
                <a:solidFill>
                  <a:srgbClr val="00B0F0"/>
                </a:solidFill>
                <a:latin typeface="Arial" pitchFamily="34" charset="0"/>
                <a:ea typeface="等线" panose="02010600030101010101" pitchFamily="2" charset="-122"/>
                <a:cs typeface="Arial" pitchFamily="34" charset="0"/>
              </a:rPr>
              <a:t>nhóm</a:t>
            </a:r>
            <a:r>
              <a:rPr lang="en-US" altLang="en-US" sz="3200" b="1" dirty="0">
                <a:solidFill>
                  <a:srgbClr val="00B0F0"/>
                </a:solidFill>
                <a:latin typeface="Arial" pitchFamily="34" charset="0"/>
                <a:ea typeface="等线" panose="02010600030101010101" pitchFamily="2" charset="-122"/>
                <a:cs typeface="Arial" pitchFamily="34" charset="0"/>
              </a:rPr>
              <a:t> </a:t>
            </a:r>
            <a:r>
              <a:rPr lang="en-US" altLang="en-US" sz="3200" b="1" dirty="0" err="1">
                <a:solidFill>
                  <a:srgbClr val="00B0F0"/>
                </a:solidFill>
                <a:latin typeface="Arial" pitchFamily="34" charset="0"/>
                <a:ea typeface="等线" panose="02010600030101010101" pitchFamily="2" charset="-122"/>
                <a:cs typeface="Arial" pitchFamily="34" charset="0"/>
              </a:rPr>
              <a:t>chuyên</a:t>
            </a:r>
            <a:r>
              <a:rPr lang="en-US" altLang="en-US" sz="3200" b="1" dirty="0">
                <a:solidFill>
                  <a:srgbClr val="00B0F0"/>
                </a:solidFill>
                <a:latin typeface="Arial" pitchFamily="34" charset="0"/>
                <a:ea typeface="等线" panose="02010600030101010101" pitchFamily="2" charset="-122"/>
                <a:cs typeface="Arial" pitchFamily="34" charset="0"/>
              </a:rPr>
              <a:t> </a:t>
            </a:r>
            <a:r>
              <a:rPr lang="en-US" altLang="en-US" sz="3200" b="1" dirty="0" err="1">
                <a:solidFill>
                  <a:srgbClr val="00B0F0"/>
                </a:solidFill>
                <a:latin typeface="Arial" pitchFamily="34" charset="0"/>
                <a:ea typeface="等线" panose="02010600030101010101" pitchFamily="2" charset="-122"/>
                <a:cs typeface="Arial" pitchFamily="34" charset="0"/>
              </a:rPr>
              <a:t>môn</a:t>
            </a:r>
            <a:endParaRPr lang="en-US" altLang="en-US" sz="3200" b="1" dirty="0">
              <a:solidFill>
                <a:srgbClr val="00B0F0"/>
              </a:solidFill>
              <a:latin typeface="Arial" pitchFamily="34" charset="0"/>
              <a:ea typeface="等线" panose="02010600030101010101" pitchFamily="2" charset="-122"/>
              <a:cs typeface="Arial" pitchFamily="34" charset="0"/>
            </a:endParaRPr>
          </a:p>
          <a:p>
            <a:pPr algn="just">
              <a:spcBef>
                <a:spcPct val="0"/>
              </a:spcBef>
              <a:buNone/>
            </a:pPr>
            <a:r>
              <a:rPr lang="en-US" sz="3200" dirty="0">
                <a:latin typeface="Arial" pitchFamily="34" charset="0"/>
                <a:cs typeface="Arial" pitchFamily="34" charset="0"/>
              </a:rPr>
              <a:t>-  </a:t>
            </a:r>
            <a:r>
              <a:rPr lang="en-US" sz="3200" dirty="0" err="1">
                <a:latin typeface="Arial" pitchFamily="34" charset="0"/>
                <a:cs typeface="Arial" pitchFamily="34" charset="0"/>
              </a:rPr>
              <a:t>Để</a:t>
            </a:r>
            <a:r>
              <a:rPr lang="en-US" sz="3200" dirty="0">
                <a:latin typeface="Arial" pitchFamily="34" charset="0"/>
                <a:cs typeface="Arial" pitchFamily="34" charset="0"/>
              </a:rPr>
              <a:t> </a:t>
            </a:r>
            <a:r>
              <a:rPr lang="en-US" sz="3200" dirty="0" err="1">
                <a:latin typeface="Arial" pitchFamily="34" charset="0"/>
                <a:cs typeface="Arial" pitchFamily="34" charset="0"/>
              </a:rPr>
              <a:t>thực</a:t>
            </a:r>
            <a:r>
              <a:rPr lang="en-US" sz="3200" dirty="0">
                <a:latin typeface="Arial" pitchFamily="34" charset="0"/>
                <a:cs typeface="Arial" pitchFamily="34" charset="0"/>
              </a:rPr>
              <a:t> </a:t>
            </a:r>
            <a:r>
              <a:rPr lang="en-US" sz="3200" dirty="0" err="1">
                <a:latin typeface="Arial" pitchFamily="34" charset="0"/>
                <a:cs typeface="Arial" pitchFamily="34" charset="0"/>
              </a:rPr>
              <a:t>hiện</a:t>
            </a:r>
            <a:r>
              <a:rPr lang="en-US" sz="3200" dirty="0">
                <a:latin typeface="Arial" pitchFamily="34" charset="0"/>
                <a:cs typeface="Arial" pitchFamily="34" charset="0"/>
              </a:rPr>
              <a:t> </a:t>
            </a:r>
            <a:r>
              <a:rPr lang="en-US" sz="3200" dirty="0" err="1">
                <a:latin typeface="Arial" pitchFamily="34" charset="0"/>
                <a:cs typeface="Arial" pitchFamily="34" charset="0"/>
              </a:rPr>
              <a:t>được</a:t>
            </a:r>
            <a:r>
              <a:rPr lang="en-US" sz="3200" dirty="0">
                <a:latin typeface="Arial" pitchFamily="34" charset="0"/>
                <a:cs typeface="Arial" pitchFamily="34" charset="0"/>
              </a:rPr>
              <a:t> </a:t>
            </a:r>
            <a:r>
              <a:rPr lang="en-US" sz="3200" dirty="0" err="1">
                <a:latin typeface="Arial" pitchFamily="34" charset="0"/>
                <a:cs typeface="Arial" pitchFamily="34" charset="0"/>
              </a:rPr>
              <a:t>mỗi</a:t>
            </a:r>
            <a:r>
              <a:rPr lang="en-US" sz="3200" dirty="0">
                <a:latin typeface="Arial" pitchFamily="34" charset="0"/>
                <a:cs typeface="Arial" pitchFamily="34" charset="0"/>
              </a:rPr>
              <a:t> </a:t>
            </a:r>
            <a:r>
              <a:rPr lang="en-US" sz="3200" dirty="0" err="1">
                <a:latin typeface="Arial" pitchFamily="34" charset="0"/>
                <a:cs typeface="Arial" pitchFamily="34" charset="0"/>
              </a:rPr>
              <a:t>lần</a:t>
            </a:r>
            <a:r>
              <a:rPr lang="en-US" sz="3200" dirty="0">
                <a:latin typeface="Arial" pitchFamily="34" charset="0"/>
                <a:cs typeface="Arial" pitchFamily="34" charset="0"/>
              </a:rPr>
              <a:t> SHCM </a:t>
            </a:r>
            <a:r>
              <a:rPr lang="en-US" sz="3200" dirty="0" err="1">
                <a:latin typeface="Arial" pitchFamily="34" charset="0"/>
                <a:cs typeface="Arial" pitchFamily="34" charset="0"/>
              </a:rPr>
              <a:t>theo</a:t>
            </a:r>
            <a:r>
              <a:rPr lang="en-US" sz="3200" dirty="0">
                <a:latin typeface="Arial" pitchFamily="34" charset="0"/>
                <a:cs typeface="Arial" pitchFamily="34" charset="0"/>
              </a:rPr>
              <a:t> NCBH </a:t>
            </a:r>
            <a:r>
              <a:rPr lang="en-US" sz="3200" dirty="0" err="1">
                <a:latin typeface="Arial" pitchFamily="34" charset="0"/>
                <a:cs typeface="Arial" pitchFamily="34" charset="0"/>
              </a:rPr>
              <a:t>thì</a:t>
            </a:r>
            <a:r>
              <a:rPr lang="en-US" sz="3200" dirty="0">
                <a:latin typeface="Arial" pitchFamily="34" charset="0"/>
                <a:cs typeface="Arial" pitchFamily="34" charset="0"/>
              </a:rPr>
              <a:t> </a:t>
            </a:r>
            <a:r>
              <a:rPr lang="en-US" sz="3200" dirty="0" err="1">
                <a:latin typeface="Arial" pitchFamily="34" charset="0"/>
                <a:cs typeface="Arial" pitchFamily="34" charset="0"/>
              </a:rPr>
              <a:t>cần</a:t>
            </a:r>
            <a:r>
              <a:rPr lang="en-US" sz="3200" dirty="0">
                <a:latin typeface="Arial" pitchFamily="34" charset="0"/>
                <a:cs typeface="Arial" pitchFamily="34" charset="0"/>
              </a:rPr>
              <a:t> </a:t>
            </a:r>
            <a:r>
              <a:rPr lang="en-US" sz="3200" dirty="0" err="1">
                <a:latin typeface="Arial" pitchFamily="34" charset="0"/>
                <a:cs typeface="Arial" pitchFamily="34" charset="0"/>
              </a:rPr>
              <a:t>cụ</a:t>
            </a:r>
            <a:r>
              <a:rPr lang="en-US" sz="3200" dirty="0">
                <a:latin typeface="Arial" pitchFamily="34" charset="0"/>
                <a:cs typeface="Arial" pitchFamily="34" charset="0"/>
              </a:rPr>
              <a:t> </a:t>
            </a:r>
            <a:r>
              <a:rPr lang="en-US" sz="3200" dirty="0" err="1">
                <a:latin typeface="Arial" pitchFamily="34" charset="0"/>
                <a:cs typeface="Arial" pitchFamily="34" charset="0"/>
              </a:rPr>
              <a:t>thể</a:t>
            </a:r>
            <a:r>
              <a:rPr lang="en-US" sz="3200" dirty="0">
                <a:latin typeface="Arial" pitchFamily="34" charset="0"/>
                <a:cs typeface="Arial" pitchFamily="34" charset="0"/>
              </a:rPr>
              <a:t> </a:t>
            </a:r>
            <a:r>
              <a:rPr lang="en-US" sz="3200" dirty="0" err="1">
                <a:latin typeface="Arial" pitchFamily="34" charset="0"/>
                <a:cs typeface="Arial" pitchFamily="34" charset="0"/>
              </a:rPr>
              <a:t>hóa</a:t>
            </a:r>
            <a:r>
              <a:rPr lang="en-US" sz="3200" dirty="0">
                <a:latin typeface="Arial" pitchFamily="34" charset="0"/>
                <a:cs typeface="Arial" pitchFamily="34" charset="0"/>
              </a:rPr>
              <a:t> </a:t>
            </a:r>
            <a:r>
              <a:rPr lang="en-US" sz="3200" dirty="0" err="1">
                <a:latin typeface="Arial" pitchFamily="34" charset="0"/>
                <a:cs typeface="Arial" pitchFamily="34" charset="0"/>
              </a:rPr>
              <a:t>thời</a:t>
            </a:r>
            <a:r>
              <a:rPr lang="en-US" sz="3200" dirty="0">
                <a:latin typeface="Arial" pitchFamily="34" charset="0"/>
                <a:cs typeface="Arial" pitchFamily="34" charset="0"/>
              </a:rPr>
              <a:t> </a:t>
            </a:r>
            <a:r>
              <a:rPr lang="en-US" sz="3200" dirty="0" err="1">
                <a:latin typeface="Arial" pitchFamily="34" charset="0"/>
                <a:cs typeface="Arial" pitchFamily="34" charset="0"/>
              </a:rPr>
              <a:t>gian</a:t>
            </a:r>
            <a:r>
              <a:rPr lang="en-US" sz="3200" dirty="0">
                <a:latin typeface="Arial" pitchFamily="34" charset="0"/>
                <a:cs typeface="Arial" pitchFamily="34" charset="0"/>
              </a:rPr>
              <a:t> </a:t>
            </a:r>
            <a:r>
              <a:rPr lang="en-US" sz="3200" dirty="0" err="1">
                <a:latin typeface="Arial" pitchFamily="34" charset="0"/>
                <a:cs typeface="Arial" pitchFamily="34" charset="0"/>
              </a:rPr>
              <a:t>như</a:t>
            </a:r>
            <a:r>
              <a:rPr lang="en-US" sz="3200" dirty="0">
                <a:latin typeface="Arial" pitchFamily="34" charset="0"/>
                <a:cs typeface="Arial" pitchFamily="34" charset="0"/>
              </a:rPr>
              <a:t> </a:t>
            </a:r>
            <a:r>
              <a:rPr lang="en-US" sz="3200" dirty="0" err="1">
                <a:latin typeface="Arial" pitchFamily="34" charset="0"/>
                <a:cs typeface="Arial" pitchFamily="34" charset="0"/>
              </a:rPr>
              <a:t>sau</a:t>
            </a:r>
            <a:r>
              <a:rPr lang="en-US" sz="3200" dirty="0">
                <a:latin typeface="Arial" pitchFamily="34" charset="0"/>
                <a:cs typeface="Arial" pitchFamily="34" charset="0"/>
              </a:rPr>
              <a:t>: </a:t>
            </a:r>
          </a:p>
          <a:p>
            <a:pPr algn="just">
              <a:spcBef>
                <a:spcPct val="0"/>
              </a:spcBef>
              <a:buNone/>
            </a:pPr>
            <a:r>
              <a:rPr lang="en-US" sz="3200" dirty="0">
                <a:latin typeface="Arial" pitchFamily="34" charset="0"/>
                <a:cs typeface="Arial" pitchFamily="34" charset="0"/>
              </a:rPr>
              <a:t> + </a:t>
            </a:r>
            <a:r>
              <a:rPr lang="en-US" sz="3200" dirty="0" err="1">
                <a:latin typeface="Arial" pitchFamily="34" charset="0"/>
                <a:cs typeface="Arial" pitchFamily="34" charset="0"/>
              </a:rPr>
              <a:t>Bước</a:t>
            </a:r>
            <a:r>
              <a:rPr lang="en-US" sz="3200" dirty="0">
                <a:latin typeface="Arial" pitchFamily="34" charset="0"/>
                <a:cs typeface="Arial" pitchFamily="34" charset="0"/>
              </a:rPr>
              <a:t> 1. </a:t>
            </a:r>
            <a:r>
              <a:rPr lang="en-US" sz="3200" dirty="0" err="1">
                <a:latin typeface="Arial" pitchFamily="34" charset="0"/>
                <a:cs typeface="Arial" pitchFamily="34" charset="0"/>
              </a:rPr>
              <a:t>khoảng</a:t>
            </a:r>
            <a:r>
              <a:rPr lang="en-US" sz="3200" dirty="0">
                <a:latin typeface="Arial" pitchFamily="34" charset="0"/>
                <a:cs typeface="Arial" pitchFamily="34" charset="0"/>
              </a:rPr>
              <a:t> 30 </a:t>
            </a:r>
            <a:r>
              <a:rPr lang="en-US" sz="3200" dirty="0" err="1">
                <a:latin typeface="Arial" pitchFamily="34" charset="0"/>
                <a:cs typeface="Arial" pitchFamily="34" charset="0"/>
              </a:rPr>
              <a:t>phút</a:t>
            </a:r>
            <a:r>
              <a:rPr lang="en-US" sz="3200" dirty="0">
                <a:latin typeface="Arial" pitchFamily="34" charset="0"/>
                <a:cs typeface="Arial" pitchFamily="34" charset="0"/>
              </a:rPr>
              <a:t> </a:t>
            </a:r>
            <a:r>
              <a:rPr lang="en-US" sz="3200" dirty="0" err="1">
                <a:latin typeface="Arial" pitchFamily="34" charset="0"/>
                <a:cs typeface="Arial" pitchFamily="34" charset="0"/>
              </a:rPr>
              <a:t>cuối</a:t>
            </a:r>
            <a:r>
              <a:rPr lang="en-US" sz="3200" dirty="0">
                <a:latin typeface="Arial" pitchFamily="34" charset="0"/>
                <a:cs typeface="Arial" pitchFamily="34" charset="0"/>
              </a:rPr>
              <a:t> </a:t>
            </a:r>
            <a:r>
              <a:rPr lang="en-US" sz="3200" dirty="0" err="1">
                <a:latin typeface="Arial" pitchFamily="34" charset="0"/>
                <a:cs typeface="Arial" pitchFamily="34" charset="0"/>
              </a:rPr>
              <a:t>buổi</a:t>
            </a:r>
            <a:r>
              <a:rPr lang="en-US" sz="3200" dirty="0">
                <a:latin typeface="Arial" pitchFamily="34" charset="0"/>
                <a:cs typeface="Arial" pitchFamily="34" charset="0"/>
              </a:rPr>
              <a:t> </a:t>
            </a:r>
            <a:r>
              <a:rPr lang="en-US" sz="3200" dirty="0" err="1">
                <a:latin typeface="Arial" pitchFamily="34" charset="0"/>
                <a:cs typeface="Arial" pitchFamily="34" charset="0"/>
              </a:rPr>
              <a:t>họp</a:t>
            </a:r>
            <a:r>
              <a:rPr lang="en-US" sz="3200" dirty="0">
                <a:latin typeface="Arial" pitchFamily="34" charset="0"/>
                <a:cs typeface="Arial" pitchFamily="34" charset="0"/>
              </a:rPr>
              <a:t> </a:t>
            </a:r>
            <a:r>
              <a:rPr lang="en-US" sz="3200" dirty="0" err="1">
                <a:latin typeface="Arial" pitchFamily="34" charset="0"/>
                <a:cs typeface="Arial" pitchFamily="34" charset="0"/>
              </a:rPr>
              <a:t>chuyên</a:t>
            </a:r>
            <a:r>
              <a:rPr lang="en-US" sz="3200" dirty="0">
                <a:latin typeface="Arial" pitchFamily="34" charset="0"/>
                <a:cs typeface="Arial" pitchFamily="34" charset="0"/>
              </a:rPr>
              <a:t> </a:t>
            </a:r>
            <a:r>
              <a:rPr lang="en-US" sz="3200" dirty="0" err="1">
                <a:latin typeface="Arial" pitchFamily="34" charset="0"/>
                <a:cs typeface="Arial" pitchFamily="34" charset="0"/>
              </a:rPr>
              <a:t>môn</a:t>
            </a:r>
            <a:r>
              <a:rPr lang="en-US" sz="3200" dirty="0">
                <a:latin typeface="Arial" pitchFamily="34" charset="0"/>
                <a:cs typeface="Arial" pitchFamily="34" charset="0"/>
              </a:rPr>
              <a:t>.</a:t>
            </a:r>
          </a:p>
          <a:p>
            <a:pPr algn="just">
              <a:spcBef>
                <a:spcPct val="0"/>
              </a:spcBef>
              <a:buNone/>
            </a:pPr>
            <a:r>
              <a:rPr lang="en-US" sz="3200" dirty="0">
                <a:latin typeface="Arial" pitchFamily="34" charset="0"/>
                <a:cs typeface="Arial" pitchFamily="34" charset="0"/>
              </a:rPr>
              <a:t> + </a:t>
            </a:r>
            <a:r>
              <a:rPr lang="en-US" sz="3200" dirty="0" err="1">
                <a:latin typeface="Arial" pitchFamily="34" charset="0"/>
                <a:cs typeface="Arial" pitchFamily="34" charset="0"/>
              </a:rPr>
              <a:t>Bước</a:t>
            </a:r>
            <a:r>
              <a:rPr lang="en-US" sz="3200" dirty="0">
                <a:latin typeface="Arial" pitchFamily="34" charset="0"/>
                <a:cs typeface="Arial" pitchFamily="34" charset="0"/>
              </a:rPr>
              <a:t> 2. </a:t>
            </a:r>
            <a:r>
              <a:rPr lang="en-US" sz="3200" dirty="0" err="1">
                <a:latin typeface="Arial" pitchFamily="34" charset="0"/>
                <a:cs typeface="Arial" pitchFamily="34" charset="0"/>
              </a:rPr>
              <a:t>Thực</a:t>
            </a:r>
            <a:r>
              <a:rPr lang="en-US" sz="3200" dirty="0">
                <a:latin typeface="Arial" pitchFamily="34" charset="0"/>
                <a:cs typeface="Arial" pitchFamily="34" charset="0"/>
              </a:rPr>
              <a:t> </a:t>
            </a:r>
            <a:r>
              <a:rPr lang="en-US" sz="3200" dirty="0" err="1">
                <a:latin typeface="Arial" pitchFamily="34" charset="0"/>
                <a:cs typeface="Arial" pitchFamily="34" charset="0"/>
              </a:rPr>
              <a:t>hiện</a:t>
            </a:r>
            <a:r>
              <a:rPr lang="en-US" sz="3200" dirty="0">
                <a:latin typeface="Arial" pitchFamily="34" charset="0"/>
                <a:cs typeface="Arial" pitchFamily="34" charset="0"/>
              </a:rPr>
              <a:t> </a:t>
            </a:r>
            <a:r>
              <a:rPr lang="en-US" sz="3200" dirty="0" err="1">
                <a:latin typeface="Arial" pitchFamily="34" charset="0"/>
                <a:cs typeface="Arial" pitchFamily="34" charset="0"/>
              </a:rPr>
              <a:t>dạy</a:t>
            </a:r>
            <a:r>
              <a:rPr lang="en-US" sz="3200" dirty="0">
                <a:latin typeface="Arial" pitchFamily="34" charset="0"/>
                <a:cs typeface="Arial" pitchFamily="34" charset="0"/>
              </a:rPr>
              <a:t> 1 </a:t>
            </a:r>
            <a:r>
              <a:rPr lang="en-US" sz="3200" dirty="0" err="1">
                <a:latin typeface="Arial" pitchFamily="34" charset="0"/>
                <a:cs typeface="Arial" pitchFamily="34" charset="0"/>
              </a:rPr>
              <a:t>tiết</a:t>
            </a:r>
            <a:r>
              <a:rPr lang="en-US" sz="3200" dirty="0">
                <a:latin typeface="Arial" pitchFamily="34" charset="0"/>
                <a:cs typeface="Arial" pitchFamily="34" charset="0"/>
              </a:rPr>
              <a:t> </a:t>
            </a:r>
            <a:r>
              <a:rPr lang="en-US" sz="3200" dirty="0" err="1">
                <a:latin typeface="Arial" pitchFamily="34" charset="0"/>
                <a:cs typeface="Arial" pitchFamily="34" charset="0"/>
              </a:rPr>
              <a:t>theo</a:t>
            </a:r>
            <a:r>
              <a:rPr lang="en-US" sz="3200" dirty="0">
                <a:latin typeface="Arial" pitchFamily="34" charset="0"/>
                <a:cs typeface="Arial" pitchFamily="34" charset="0"/>
              </a:rPr>
              <a:t> TKB </a:t>
            </a:r>
            <a:r>
              <a:rPr lang="en-US" sz="3200" dirty="0" err="1">
                <a:latin typeface="Arial" pitchFamily="34" charset="0"/>
                <a:cs typeface="Arial" pitchFamily="34" charset="0"/>
              </a:rPr>
              <a:t>hoặc</a:t>
            </a:r>
            <a:r>
              <a:rPr lang="en-US" sz="3200" dirty="0">
                <a:latin typeface="Arial" pitchFamily="34" charset="0"/>
                <a:cs typeface="Arial" pitchFamily="34" charset="0"/>
              </a:rPr>
              <a:t> </a:t>
            </a:r>
            <a:r>
              <a:rPr lang="en-US" sz="3200" dirty="0" err="1">
                <a:latin typeface="Arial" pitchFamily="34" charset="0"/>
                <a:cs typeface="Arial" pitchFamily="34" charset="0"/>
              </a:rPr>
              <a:t>bố</a:t>
            </a:r>
            <a:r>
              <a:rPr lang="en-US" sz="3200" dirty="0">
                <a:latin typeface="Arial" pitchFamily="34" charset="0"/>
                <a:cs typeface="Arial" pitchFamily="34" charset="0"/>
              </a:rPr>
              <a:t> </a:t>
            </a:r>
            <a:r>
              <a:rPr lang="en-US" sz="3200" dirty="0" err="1">
                <a:latin typeface="Arial" pitchFamily="34" charset="0"/>
                <a:cs typeface="Arial" pitchFamily="34" charset="0"/>
              </a:rPr>
              <a:t>trí</a:t>
            </a:r>
            <a:r>
              <a:rPr lang="en-US" sz="3200" dirty="0">
                <a:latin typeface="Arial" pitchFamily="34" charset="0"/>
                <a:cs typeface="Arial" pitchFamily="34" charset="0"/>
              </a:rPr>
              <a:t> </a:t>
            </a:r>
            <a:r>
              <a:rPr lang="en-US" sz="3200" dirty="0" err="1">
                <a:latin typeface="Arial" pitchFamily="34" charset="0"/>
                <a:cs typeface="Arial" pitchFamily="34" charset="0"/>
              </a:rPr>
              <a:t>trong</a:t>
            </a:r>
            <a:r>
              <a:rPr lang="en-US" sz="3200" dirty="0">
                <a:latin typeface="Arial" pitchFamily="34" charset="0"/>
                <a:cs typeface="Arial" pitchFamily="34" charset="0"/>
              </a:rPr>
              <a:t> 1 </a:t>
            </a:r>
            <a:r>
              <a:rPr lang="en-US" sz="3200" dirty="0" err="1">
                <a:latin typeface="Arial" pitchFamily="34" charset="0"/>
                <a:cs typeface="Arial" pitchFamily="34" charset="0"/>
              </a:rPr>
              <a:t>buổi</a:t>
            </a:r>
            <a:r>
              <a:rPr lang="en-US" sz="3200" dirty="0">
                <a:latin typeface="Arial" pitchFamily="34" charset="0"/>
                <a:cs typeface="Arial" pitchFamily="34" charset="0"/>
              </a:rPr>
              <a:t> SHCM </a:t>
            </a:r>
            <a:r>
              <a:rPr lang="en-US" sz="3200" dirty="0" err="1">
                <a:latin typeface="Arial" pitchFamily="34" charset="0"/>
                <a:cs typeface="Arial" pitchFamily="34" charset="0"/>
              </a:rPr>
              <a:t>sau</a:t>
            </a:r>
            <a:r>
              <a:rPr lang="en-US" sz="3200" dirty="0">
                <a:latin typeface="Arial" pitchFamily="34" charset="0"/>
                <a:cs typeface="Arial" pitchFamily="34" charset="0"/>
              </a:rPr>
              <a:t> </a:t>
            </a:r>
            <a:r>
              <a:rPr lang="en-US" sz="3200" dirty="0" err="1">
                <a:latin typeface="Arial" pitchFamily="34" charset="0"/>
                <a:cs typeface="Arial" pitchFamily="34" charset="0"/>
              </a:rPr>
              <a:t>đó</a:t>
            </a:r>
            <a:r>
              <a:rPr lang="en-US" sz="3200" dirty="0">
                <a:latin typeface="Arial" pitchFamily="34" charset="0"/>
                <a:cs typeface="Arial" pitchFamily="34" charset="0"/>
              </a:rPr>
              <a:t> </a:t>
            </a:r>
            <a:r>
              <a:rPr lang="en-US" sz="3200" dirty="0" err="1">
                <a:latin typeface="Arial" pitchFamily="34" charset="0"/>
                <a:cs typeface="Arial" pitchFamily="34" charset="0"/>
              </a:rPr>
              <a:t>thực</a:t>
            </a:r>
            <a:r>
              <a:rPr lang="en-US" sz="3200" dirty="0">
                <a:latin typeface="Arial" pitchFamily="34" charset="0"/>
                <a:cs typeface="Arial" pitchFamily="34" charset="0"/>
              </a:rPr>
              <a:t> </a:t>
            </a:r>
            <a:r>
              <a:rPr lang="en-US" sz="3200" dirty="0" err="1">
                <a:latin typeface="Arial" pitchFamily="34" charset="0"/>
                <a:cs typeface="Arial" pitchFamily="34" charset="0"/>
              </a:rPr>
              <a:t>hiện</a:t>
            </a:r>
            <a:r>
              <a:rPr lang="en-US" sz="3200" dirty="0">
                <a:latin typeface="Arial" pitchFamily="34" charset="0"/>
                <a:cs typeface="Arial" pitchFamily="34" charset="0"/>
              </a:rPr>
              <a:t> </a:t>
            </a:r>
            <a:r>
              <a:rPr lang="en-US" sz="3200" dirty="0" err="1">
                <a:latin typeface="Arial" pitchFamily="34" charset="0"/>
                <a:cs typeface="Arial" pitchFamily="34" charset="0"/>
              </a:rPr>
              <a:t>bước</a:t>
            </a:r>
            <a:r>
              <a:rPr lang="en-US" sz="3200" dirty="0">
                <a:latin typeface="Arial" pitchFamily="34" charset="0"/>
                <a:cs typeface="Arial" pitchFamily="34" charset="0"/>
              </a:rPr>
              <a:t> 3 </a:t>
            </a:r>
            <a:r>
              <a:rPr lang="en-US" sz="3200" dirty="0" err="1">
                <a:latin typeface="Arial" pitchFamily="34" charset="0"/>
                <a:cs typeface="Arial" pitchFamily="34" charset="0"/>
              </a:rPr>
              <a:t>và</a:t>
            </a:r>
            <a:r>
              <a:rPr lang="en-US" sz="3200" dirty="0">
                <a:latin typeface="Arial" pitchFamily="34" charset="0"/>
                <a:cs typeface="Arial" pitchFamily="34" charset="0"/>
              </a:rPr>
              <a:t> </a:t>
            </a:r>
            <a:r>
              <a:rPr lang="en-US" sz="3200" dirty="0" err="1">
                <a:latin typeface="Arial" pitchFamily="34" charset="0"/>
                <a:cs typeface="Arial" pitchFamily="34" charset="0"/>
              </a:rPr>
              <a:t>bước</a:t>
            </a:r>
            <a:r>
              <a:rPr lang="en-US" sz="3200" dirty="0">
                <a:latin typeface="Arial" pitchFamily="34" charset="0"/>
                <a:cs typeface="Arial" pitchFamily="34" charset="0"/>
              </a:rPr>
              <a:t> 4 </a:t>
            </a:r>
            <a:r>
              <a:rPr lang="en-US" sz="3200" dirty="0" err="1">
                <a:latin typeface="Arial" pitchFamily="34" charset="0"/>
                <a:cs typeface="Arial" pitchFamily="34" charset="0"/>
              </a:rPr>
              <a:t>luôn</a:t>
            </a:r>
            <a:r>
              <a:rPr lang="en-US" sz="3200" dirty="0">
                <a:latin typeface="Arial" pitchFamily="34" charset="0"/>
                <a:cs typeface="Arial" pitchFamily="34" charset="0"/>
              </a:rPr>
              <a:t>. </a:t>
            </a:r>
          </a:p>
          <a:p>
            <a:pPr algn="just">
              <a:spcBef>
                <a:spcPct val="0"/>
              </a:spcBef>
              <a:buNone/>
            </a:pPr>
            <a:r>
              <a:rPr lang="en-US" sz="3200" dirty="0">
                <a:latin typeface="Arial" pitchFamily="34" charset="0"/>
                <a:cs typeface="Arial" pitchFamily="34" charset="0"/>
              </a:rPr>
              <a:t>- </a:t>
            </a:r>
            <a:r>
              <a:rPr lang="en-US" sz="3200" dirty="0" err="1">
                <a:latin typeface="Arial" pitchFamily="34" charset="0"/>
                <a:cs typeface="Arial" pitchFamily="34" charset="0"/>
              </a:rPr>
              <a:t>Tổng</a:t>
            </a:r>
            <a:r>
              <a:rPr lang="en-US" sz="3200" dirty="0">
                <a:latin typeface="Arial" pitchFamily="34" charset="0"/>
                <a:cs typeface="Arial" pitchFamily="34" charset="0"/>
              </a:rPr>
              <a:t> </a:t>
            </a:r>
            <a:r>
              <a:rPr lang="en-US" sz="3200" dirty="0" err="1">
                <a:latin typeface="Arial" pitchFamily="34" charset="0"/>
                <a:cs typeface="Arial" pitchFamily="34" charset="0"/>
              </a:rPr>
              <a:t>số</a:t>
            </a:r>
            <a:r>
              <a:rPr lang="en-US" sz="3200" dirty="0">
                <a:latin typeface="Arial" pitchFamily="34" charset="0"/>
                <a:cs typeface="Arial" pitchFamily="34" charset="0"/>
              </a:rPr>
              <a:t> </a:t>
            </a:r>
            <a:r>
              <a:rPr lang="en-US" sz="3200" dirty="0" err="1">
                <a:latin typeface="Arial" pitchFamily="34" charset="0"/>
                <a:cs typeface="Arial" pitchFamily="34" charset="0"/>
              </a:rPr>
              <a:t>khoảng</a:t>
            </a:r>
            <a:r>
              <a:rPr lang="en-US" sz="3200" dirty="0">
                <a:latin typeface="Arial" pitchFamily="34" charset="0"/>
                <a:cs typeface="Arial" pitchFamily="34" charset="0"/>
              </a:rPr>
              <a:t> 2 </a:t>
            </a:r>
            <a:r>
              <a:rPr lang="en-US" sz="3200" dirty="0" err="1">
                <a:latin typeface="Arial" pitchFamily="34" charset="0"/>
                <a:cs typeface="Arial" pitchFamily="34" charset="0"/>
              </a:rPr>
              <a:t>buổi</a:t>
            </a:r>
            <a:r>
              <a:rPr lang="en-US" sz="3200" dirty="0">
                <a:latin typeface="Arial" pitchFamily="34" charset="0"/>
                <a:cs typeface="Arial" pitchFamily="34" charset="0"/>
              </a:rPr>
              <a:t> </a:t>
            </a:r>
            <a:r>
              <a:rPr lang="en-US" sz="3200" dirty="0" err="1">
                <a:latin typeface="Arial" pitchFamily="34" charset="0"/>
                <a:cs typeface="Arial" pitchFamily="34" charset="0"/>
              </a:rPr>
              <a:t>họp</a:t>
            </a:r>
            <a:r>
              <a:rPr lang="en-US" sz="3200" dirty="0">
                <a:latin typeface="Arial" pitchFamily="34" charset="0"/>
                <a:cs typeface="Arial" pitchFamily="34" charset="0"/>
              </a:rPr>
              <a:t> </a:t>
            </a:r>
            <a:r>
              <a:rPr lang="en-US" sz="3200" dirty="0" err="1">
                <a:latin typeface="Arial" pitchFamily="34" charset="0"/>
                <a:cs typeface="Arial" pitchFamily="34" charset="0"/>
              </a:rPr>
              <a:t>chuyên</a:t>
            </a:r>
            <a:r>
              <a:rPr lang="en-US" sz="3200" dirty="0">
                <a:latin typeface="Arial" pitchFamily="34" charset="0"/>
                <a:cs typeface="Arial" pitchFamily="34" charset="0"/>
              </a:rPr>
              <a:t> </a:t>
            </a:r>
            <a:r>
              <a:rPr lang="en-US" sz="3200" dirty="0" err="1">
                <a:latin typeface="Arial" pitchFamily="34" charset="0"/>
                <a:cs typeface="Arial" pitchFamily="34" charset="0"/>
              </a:rPr>
              <a:t>môn</a:t>
            </a:r>
            <a:r>
              <a:rPr lang="en-US" sz="3200" dirty="0">
                <a:latin typeface="Arial" pitchFamily="34" charset="0"/>
                <a:cs typeface="Arial" pitchFamily="34" charset="0"/>
              </a:rPr>
              <a:t> </a:t>
            </a:r>
            <a:r>
              <a:rPr lang="en-US" sz="3200" dirty="0" err="1">
                <a:latin typeface="Arial" pitchFamily="34" charset="0"/>
                <a:cs typeface="Arial" pitchFamily="34" charset="0"/>
              </a:rPr>
              <a:t>hàng</a:t>
            </a:r>
            <a:r>
              <a:rPr lang="en-US" sz="3200" dirty="0">
                <a:latin typeface="Arial" pitchFamily="34" charset="0"/>
                <a:cs typeface="Arial" pitchFamily="34" charset="0"/>
              </a:rPr>
              <a:t> </a:t>
            </a:r>
            <a:r>
              <a:rPr lang="en-US" sz="3200" dirty="0" err="1">
                <a:latin typeface="Arial" pitchFamily="34" charset="0"/>
                <a:cs typeface="Arial" pitchFamily="34" charset="0"/>
              </a:rPr>
              <a:t>tuần</a:t>
            </a:r>
            <a:r>
              <a:rPr lang="en-US" sz="3200" dirty="0">
                <a:latin typeface="Arial" pitchFamily="34" charset="0"/>
                <a:cs typeface="Arial" pitchFamily="34" charset="0"/>
              </a:rPr>
              <a:t> </a:t>
            </a:r>
            <a:r>
              <a:rPr lang="en-US" sz="3200" dirty="0" err="1">
                <a:latin typeface="Arial" pitchFamily="34" charset="0"/>
                <a:cs typeface="Arial" pitchFamily="34" charset="0"/>
              </a:rPr>
              <a:t>theo</a:t>
            </a:r>
            <a:r>
              <a:rPr lang="en-US" sz="3200" dirty="0">
                <a:latin typeface="Arial" pitchFamily="34" charset="0"/>
                <a:cs typeface="Arial" pitchFamily="34" charset="0"/>
              </a:rPr>
              <a:t> </a:t>
            </a:r>
            <a:r>
              <a:rPr lang="en-US" sz="3200" dirty="0" err="1">
                <a:latin typeface="Arial" pitchFamily="34" charset="0"/>
                <a:cs typeface="Arial" pitchFamily="34" charset="0"/>
              </a:rPr>
              <a:t>kế</a:t>
            </a:r>
            <a:r>
              <a:rPr lang="en-US" sz="3200" dirty="0">
                <a:latin typeface="Arial" pitchFamily="34" charset="0"/>
                <a:cs typeface="Arial" pitchFamily="34" charset="0"/>
              </a:rPr>
              <a:t> </a:t>
            </a:r>
            <a:r>
              <a:rPr lang="en-US" sz="3200" dirty="0" err="1">
                <a:latin typeface="Arial" pitchFamily="34" charset="0"/>
                <a:cs typeface="Arial" pitchFamily="34" charset="0"/>
              </a:rPr>
              <a:t>hoạch</a:t>
            </a:r>
            <a:r>
              <a:rPr lang="en-US" sz="3200" dirty="0">
                <a:latin typeface="Arial" pitchFamily="34" charset="0"/>
                <a:cs typeface="Arial" pitchFamily="34" charset="0"/>
              </a:rPr>
              <a:t> </a:t>
            </a:r>
            <a:r>
              <a:rPr lang="en-US" sz="3200" dirty="0" err="1">
                <a:latin typeface="Arial" pitchFamily="34" charset="0"/>
                <a:cs typeface="Arial" pitchFamily="34" charset="0"/>
              </a:rPr>
              <a:t>nên</a:t>
            </a:r>
            <a:r>
              <a:rPr lang="en-US" sz="3200" dirty="0">
                <a:latin typeface="Arial" pitchFamily="34" charset="0"/>
                <a:cs typeface="Arial" pitchFamily="34" charset="0"/>
              </a:rPr>
              <a:t> </a:t>
            </a:r>
            <a:r>
              <a:rPr lang="en-US" sz="3200" dirty="0" err="1">
                <a:latin typeface="Arial" pitchFamily="34" charset="0"/>
                <a:cs typeface="Arial" pitchFamily="34" charset="0"/>
              </a:rPr>
              <a:t>tổ</a:t>
            </a:r>
            <a:r>
              <a:rPr lang="en-US" sz="3200" dirty="0">
                <a:latin typeface="Arial" pitchFamily="34" charset="0"/>
                <a:cs typeface="Arial" pitchFamily="34" charset="0"/>
              </a:rPr>
              <a:t> </a:t>
            </a:r>
            <a:r>
              <a:rPr lang="en-US" sz="3200" dirty="0" err="1">
                <a:latin typeface="Arial" pitchFamily="34" charset="0"/>
                <a:cs typeface="Arial" pitchFamily="34" charset="0"/>
              </a:rPr>
              <a:t>trưởng</a:t>
            </a:r>
            <a:r>
              <a:rPr lang="en-US" sz="3200" dirty="0">
                <a:latin typeface="Arial" pitchFamily="34" charset="0"/>
                <a:cs typeface="Arial" pitchFamily="34" charset="0"/>
              </a:rPr>
              <a:t> </a:t>
            </a:r>
            <a:r>
              <a:rPr lang="en-US" sz="3200" dirty="0" err="1">
                <a:latin typeface="Arial" pitchFamily="34" charset="0"/>
                <a:cs typeface="Arial" pitchFamily="34" charset="0"/>
              </a:rPr>
              <a:t>phải</a:t>
            </a:r>
            <a:r>
              <a:rPr lang="en-US" sz="3200" dirty="0">
                <a:latin typeface="Arial" pitchFamily="34" charset="0"/>
                <a:cs typeface="Arial" pitchFamily="34" charset="0"/>
              </a:rPr>
              <a:t> </a:t>
            </a:r>
            <a:r>
              <a:rPr lang="en-US" sz="3200" dirty="0" err="1">
                <a:latin typeface="Arial" pitchFamily="34" charset="0"/>
                <a:cs typeface="Arial" pitchFamily="34" charset="0"/>
              </a:rPr>
              <a:t>lập</a:t>
            </a:r>
            <a:r>
              <a:rPr lang="en-US" sz="3200" dirty="0">
                <a:latin typeface="Arial" pitchFamily="34" charset="0"/>
                <a:cs typeface="Arial" pitchFamily="34" charset="0"/>
              </a:rPr>
              <a:t> </a:t>
            </a:r>
            <a:r>
              <a:rPr lang="en-US" sz="3200" dirty="0" err="1">
                <a:latin typeface="Arial" pitchFamily="34" charset="0"/>
                <a:cs typeface="Arial" pitchFamily="34" charset="0"/>
              </a:rPr>
              <a:t>kế</a:t>
            </a:r>
            <a:r>
              <a:rPr lang="en-US" sz="3200" dirty="0">
                <a:latin typeface="Arial" pitchFamily="34" charset="0"/>
                <a:cs typeface="Arial" pitchFamily="34" charset="0"/>
              </a:rPr>
              <a:t> </a:t>
            </a:r>
            <a:r>
              <a:rPr lang="en-US" sz="3200" dirty="0" err="1">
                <a:latin typeface="Arial" pitchFamily="34" charset="0"/>
                <a:cs typeface="Arial" pitchFamily="34" charset="0"/>
              </a:rPr>
              <a:t>hoạch</a:t>
            </a:r>
            <a:r>
              <a:rPr lang="en-US" sz="3200" dirty="0">
                <a:latin typeface="Arial" pitchFamily="34" charset="0"/>
                <a:cs typeface="Arial" pitchFamily="34" charset="0"/>
              </a:rPr>
              <a:t> </a:t>
            </a:r>
            <a:r>
              <a:rPr lang="en-US" sz="3200" dirty="0" err="1">
                <a:latin typeface="Arial" pitchFamily="34" charset="0"/>
                <a:cs typeface="Arial" pitchFamily="34" charset="0"/>
              </a:rPr>
              <a:t>trước</a:t>
            </a:r>
            <a:r>
              <a:rPr lang="en-US" sz="3200" dirty="0">
                <a:latin typeface="Arial" pitchFamily="34" charset="0"/>
                <a:cs typeface="Arial" pitchFamily="34" charset="0"/>
              </a:rPr>
              <a:t> </a:t>
            </a:r>
            <a:r>
              <a:rPr lang="en-US" sz="3200" dirty="0" err="1">
                <a:latin typeface="Arial" pitchFamily="34" charset="0"/>
                <a:cs typeface="Arial" pitchFamily="34" charset="0"/>
              </a:rPr>
              <a:t>vào</a:t>
            </a:r>
            <a:r>
              <a:rPr lang="en-US" sz="3200" dirty="0">
                <a:latin typeface="Arial" pitchFamily="34" charset="0"/>
                <a:cs typeface="Arial" pitchFamily="34" charset="0"/>
              </a:rPr>
              <a:t> </a:t>
            </a:r>
            <a:r>
              <a:rPr lang="en-US" sz="3200" dirty="0" err="1">
                <a:latin typeface="Arial" pitchFamily="34" charset="0"/>
                <a:cs typeface="Arial" pitchFamily="34" charset="0"/>
              </a:rPr>
              <a:t>kế</a:t>
            </a:r>
            <a:r>
              <a:rPr lang="en-US" sz="3200" dirty="0">
                <a:latin typeface="Arial" pitchFamily="34" charset="0"/>
                <a:cs typeface="Arial" pitchFamily="34" charset="0"/>
              </a:rPr>
              <a:t> </a:t>
            </a:r>
            <a:r>
              <a:rPr lang="en-US" sz="3200" dirty="0" err="1">
                <a:latin typeface="Arial" pitchFamily="34" charset="0"/>
                <a:cs typeface="Arial" pitchFamily="34" charset="0"/>
              </a:rPr>
              <a:t>hoạch</a:t>
            </a:r>
            <a:r>
              <a:rPr lang="en-US" sz="3200" dirty="0">
                <a:latin typeface="Arial" pitchFamily="34" charset="0"/>
                <a:cs typeface="Arial" pitchFamily="34" charset="0"/>
              </a:rPr>
              <a:t> </a:t>
            </a:r>
            <a:r>
              <a:rPr lang="en-US" sz="3200" dirty="0" err="1">
                <a:latin typeface="Arial" pitchFamily="34" charset="0"/>
                <a:cs typeface="Arial" pitchFamily="34" charset="0"/>
              </a:rPr>
              <a:t>của</a:t>
            </a:r>
            <a:r>
              <a:rPr lang="en-US" sz="3200" dirty="0">
                <a:latin typeface="Arial" pitchFamily="34" charset="0"/>
                <a:cs typeface="Arial" pitchFamily="34" charset="0"/>
              </a:rPr>
              <a:t> </a:t>
            </a:r>
            <a:r>
              <a:rPr lang="en-US" sz="3200" dirty="0" err="1">
                <a:latin typeface="Arial" pitchFamily="34" charset="0"/>
                <a:cs typeface="Arial" pitchFamily="34" charset="0"/>
              </a:rPr>
              <a:t>tổ</a:t>
            </a:r>
            <a:r>
              <a:rPr lang="en-US" sz="3200" dirty="0">
                <a:latin typeface="Arial" pitchFamily="34" charset="0"/>
                <a:cs typeface="Arial" pitchFamily="34" charset="0"/>
              </a:rPr>
              <a:t>, </a:t>
            </a:r>
            <a:r>
              <a:rPr lang="en-US" sz="3200" dirty="0">
                <a:latin typeface="Arial" pitchFamily="34" charset="0"/>
                <a:ea typeface="等线" panose="02010600030101010101" pitchFamily="2" charset="-122"/>
                <a:cs typeface="Arial" pitchFamily="34" charset="0"/>
              </a:rPr>
              <a:t>GV</a:t>
            </a:r>
            <a:r>
              <a:rPr lang="en-US" altLang="en-US" sz="3200" dirty="0">
                <a:latin typeface="Arial" pitchFamily="34" charset="0"/>
                <a:ea typeface="等线" panose="02010600030101010101" pitchFamily="2" charset="-122"/>
                <a:cs typeface="Arial" pitchFamily="34" charset="0"/>
              </a:rPr>
              <a:t> </a:t>
            </a:r>
            <a:r>
              <a:rPr lang="en-US" altLang="en-US" sz="3200" dirty="0" err="1">
                <a:latin typeface="Arial" pitchFamily="34" charset="0"/>
                <a:ea typeface="等线" panose="02010600030101010101" pitchFamily="2" charset="-122"/>
                <a:cs typeface="Arial" pitchFamily="34" charset="0"/>
              </a:rPr>
              <a:t>phải</a:t>
            </a:r>
            <a:r>
              <a:rPr lang="en-US" altLang="en-US" sz="3200" dirty="0">
                <a:latin typeface="Arial" pitchFamily="34" charset="0"/>
                <a:ea typeface="等线" panose="02010600030101010101" pitchFamily="2" charset="-122"/>
                <a:cs typeface="Arial" pitchFamily="34" charset="0"/>
              </a:rPr>
              <a:t> </a:t>
            </a:r>
            <a:r>
              <a:rPr lang="en-US" altLang="en-US" sz="3200" dirty="0" err="1">
                <a:latin typeface="Arial" pitchFamily="34" charset="0"/>
                <a:ea typeface="等线" panose="02010600030101010101" pitchFamily="2" charset="-122"/>
                <a:cs typeface="Arial" pitchFamily="34" charset="0"/>
              </a:rPr>
              <a:t>tự</a:t>
            </a:r>
            <a:r>
              <a:rPr lang="en-US" altLang="en-US" sz="3200" dirty="0">
                <a:latin typeface="Arial" pitchFamily="34" charset="0"/>
                <a:ea typeface="等线" panose="02010600030101010101" pitchFamily="2" charset="-122"/>
                <a:cs typeface="Arial" pitchFamily="34" charset="0"/>
              </a:rPr>
              <a:t> </a:t>
            </a:r>
            <a:r>
              <a:rPr lang="en-US" altLang="en-US" sz="3200" dirty="0" err="1">
                <a:latin typeface="Arial" pitchFamily="34" charset="0"/>
                <a:ea typeface="等线" panose="02010600030101010101" pitchFamily="2" charset="-122"/>
                <a:cs typeface="Arial" pitchFamily="34" charset="0"/>
              </a:rPr>
              <a:t>nghiên</a:t>
            </a:r>
            <a:r>
              <a:rPr lang="en-US" altLang="en-US" sz="3200" dirty="0">
                <a:latin typeface="Arial" pitchFamily="34" charset="0"/>
                <a:ea typeface="等线" panose="02010600030101010101" pitchFamily="2" charset="-122"/>
                <a:cs typeface="Arial" pitchFamily="34" charset="0"/>
              </a:rPr>
              <a:t> </a:t>
            </a:r>
            <a:r>
              <a:rPr lang="en-US" altLang="en-US" sz="3200" dirty="0" err="1">
                <a:latin typeface="Arial" pitchFamily="34" charset="0"/>
                <a:ea typeface="等线" panose="02010600030101010101" pitchFamily="2" charset="-122"/>
                <a:cs typeface="Arial" pitchFamily="34" charset="0"/>
              </a:rPr>
              <a:t>cứu</a:t>
            </a:r>
            <a:r>
              <a:rPr lang="en-US" altLang="en-US" sz="3200" dirty="0">
                <a:latin typeface="Arial" pitchFamily="34" charset="0"/>
                <a:ea typeface="等线" panose="02010600030101010101" pitchFamily="2" charset="-122"/>
                <a:cs typeface="Arial" pitchFamily="34" charset="0"/>
              </a:rPr>
              <a:t> tr</a:t>
            </a:r>
            <a:r>
              <a:rPr lang="vi-VN" altLang="en-US" sz="3200" dirty="0">
                <a:latin typeface="Arial" pitchFamily="34" charset="0"/>
                <a:ea typeface="等线" panose="02010600030101010101" pitchFamily="2" charset="-122"/>
                <a:cs typeface="Arial" pitchFamily="34" charset="0"/>
              </a:rPr>
              <a:t>ư</a:t>
            </a:r>
            <a:r>
              <a:rPr lang="en-US" altLang="en-US" sz="3200" dirty="0" err="1">
                <a:latin typeface="Arial" pitchFamily="34" charset="0"/>
                <a:ea typeface="等线" panose="02010600030101010101" pitchFamily="2" charset="-122"/>
                <a:cs typeface="Arial" pitchFamily="34" charset="0"/>
              </a:rPr>
              <a:t>ớc</a:t>
            </a:r>
            <a:r>
              <a:rPr lang="en-US" altLang="en-US" sz="3200" dirty="0">
                <a:latin typeface="Arial" pitchFamily="34" charset="0"/>
                <a:ea typeface="等线" panose="02010600030101010101" pitchFamily="2" charset="-122"/>
                <a:cs typeface="Arial" pitchFamily="34" charset="0"/>
              </a:rPr>
              <a:t> ở </a:t>
            </a:r>
            <a:r>
              <a:rPr lang="en-US" altLang="en-US" sz="3200" dirty="0" err="1">
                <a:latin typeface="Arial" pitchFamily="34" charset="0"/>
                <a:ea typeface="等线" panose="02010600030101010101" pitchFamily="2" charset="-122"/>
                <a:cs typeface="Arial" pitchFamily="34" charset="0"/>
              </a:rPr>
              <a:t>nhà</a:t>
            </a:r>
            <a:r>
              <a:rPr lang="en-US" altLang="en-US" sz="3200" dirty="0">
                <a:latin typeface="Arial" pitchFamily="34" charset="0"/>
                <a:ea typeface="等线" panose="02010600030101010101" pitchFamily="2" charset="-122"/>
                <a:cs typeface="Arial" pitchFamily="34" charset="0"/>
              </a:rPr>
              <a:t>.</a:t>
            </a:r>
          </a:p>
          <a:p>
            <a:pPr algn="just">
              <a:spcBef>
                <a:spcPct val="0"/>
              </a:spcBef>
              <a:buNone/>
            </a:pPr>
            <a:endParaRPr lang="en-US" altLang="en-US" sz="3200" dirty="0">
              <a:latin typeface="Arial" pitchFamily="34" charset="0"/>
              <a:ea typeface="等线" panose="02010600030101010101" pitchFamily="2" charset="-122"/>
              <a:cs typeface="Arial" pitchFamily="34" charset="0"/>
            </a:endParaRPr>
          </a:p>
        </p:txBody>
      </p:sp>
      <p:sp>
        <p:nvSpPr>
          <p:cNvPr id="4" name="TextBox 4">
            <a:extLst>
              <a:ext uri="{FF2B5EF4-FFF2-40B4-BE49-F238E27FC236}">
                <a16:creationId xmlns:a16="http://schemas.microsoft.com/office/drawing/2014/main" xmlns="" id="{CAD7F58F-17C3-487B-B2A5-75C0E2F7DC66}"/>
              </a:ext>
            </a:extLst>
          </p:cNvPr>
          <p:cNvSpPr txBox="1">
            <a:spLocks noChangeArrowheads="1"/>
          </p:cNvSpPr>
          <p:nvPr/>
        </p:nvSpPr>
        <p:spPr bwMode="auto">
          <a:xfrm>
            <a:off x="3048000" y="148322"/>
            <a:ext cx="61072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en-US" sz="4000" b="1" dirty="0">
                <a:solidFill>
                  <a:srgbClr val="FF0000"/>
                </a:solidFill>
                <a:latin typeface="Arial" pitchFamily="34" charset="0"/>
                <a:ea typeface="等线" panose="02010600030101010101" pitchFamily="2" charset="-122"/>
                <a:cs typeface="Arial" pitchFamily="34" charset="0"/>
              </a:rPr>
              <a:t>BÀI HỌC KINH NGHIỆM</a:t>
            </a:r>
          </a:p>
        </p:txBody>
      </p:sp>
    </p:spTree>
    <p:extLst>
      <p:ext uri="{BB962C8B-B14F-4D97-AF65-F5344CB8AC3E}">
        <p14:creationId xmlns:p14="http://schemas.microsoft.com/office/powerpoint/2010/main" val="3118617423"/>
      </p:ext>
    </p:extLst>
  </p:cSld>
  <p:clrMapOvr>
    <a:masterClrMapping/>
  </p:clrMapOvr>
  <mc:AlternateContent xmlns:mc="http://schemas.openxmlformats.org/markup-compatibility/2006" xmlns:p14="http://schemas.microsoft.com/office/powerpoint/2010/main">
    <mc:Choice Requires="p14">
      <p:transition spd="slow" p14:dur="2000" advTm="16851">
        <p14:prism isContent="1"/>
      </p:transition>
    </mc:Choice>
    <mc:Fallback xmlns="">
      <p:transition spd="slow" advTm="16851">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5">
            <a:extLst>
              <a:ext uri="{FF2B5EF4-FFF2-40B4-BE49-F238E27FC236}">
                <a16:creationId xmlns:a16="http://schemas.microsoft.com/office/drawing/2014/main" xmlns="" id="{0F207FCD-F1D3-4267-B723-46F62E262CA1}"/>
              </a:ext>
            </a:extLst>
          </p:cNvPr>
          <p:cNvSpPr txBox="1">
            <a:spLocks noChangeArrowheads="1"/>
          </p:cNvSpPr>
          <p:nvPr/>
        </p:nvSpPr>
        <p:spPr bwMode="auto">
          <a:xfrm>
            <a:off x="304800" y="1196935"/>
            <a:ext cx="115252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en-US" altLang="en-US" sz="4000" b="1" dirty="0">
                <a:solidFill>
                  <a:srgbClr val="E12BCB"/>
                </a:solidFill>
                <a:latin typeface="Arial" pitchFamily="34" charset="0"/>
                <a:ea typeface="等线" panose="02010600030101010101" pitchFamily="2" charset="-122"/>
                <a:cs typeface="Arial" pitchFamily="34" charset="0"/>
              </a:rPr>
              <a:t>*</a:t>
            </a:r>
            <a:r>
              <a:rPr lang="en-US" altLang="en-US" sz="4000" b="1" dirty="0" err="1">
                <a:solidFill>
                  <a:srgbClr val="E12BCB"/>
                </a:solidFill>
                <a:latin typeface="Arial" pitchFamily="34" charset="0"/>
                <a:ea typeface="等线" panose="02010600030101010101" pitchFamily="2" charset="-122"/>
                <a:cs typeface="Arial" pitchFamily="34" charset="0"/>
              </a:rPr>
              <a:t>Giải</a:t>
            </a:r>
            <a:r>
              <a:rPr lang="en-US" altLang="en-US" sz="4000" b="1" dirty="0">
                <a:solidFill>
                  <a:srgbClr val="E12BCB"/>
                </a:solidFill>
                <a:latin typeface="Arial" pitchFamily="34" charset="0"/>
                <a:ea typeface="等线" panose="02010600030101010101" pitchFamily="2" charset="-122"/>
                <a:cs typeface="Arial" pitchFamily="34" charset="0"/>
              </a:rPr>
              <a:t> </a:t>
            </a:r>
            <a:r>
              <a:rPr lang="en-US" altLang="en-US" sz="4000" b="1" dirty="0" err="1">
                <a:solidFill>
                  <a:srgbClr val="E12BCB"/>
                </a:solidFill>
                <a:latin typeface="Arial" pitchFamily="34" charset="0"/>
                <a:ea typeface="等线" panose="02010600030101010101" pitchFamily="2" charset="-122"/>
                <a:cs typeface="Arial" pitchFamily="34" charset="0"/>
              </a:rPr>
              <a:t>pháp</a:t>
            </a:r>
            <a:endParaRPr lang="en-US" altLang="en-US" sz="4000" b="1" dirty="0">
              <a:solidFill>
                <a:srgbClr val="E12BCB"/>
              </a:solidFill>
              <a:latin typeface="Arial" pitchFamily="34" charset="0"/>
              <a:ea typeface="等线" panose="02010600030101010101" pitchFamily="2" charset="-122"/>
              <a:cs typeface="Arial" pitchFamily="34" charset="0"/>
            </a:endParaRPr>
          </a:p>
          <a:p>
            <a:pPr algn="just" eaLnBrk="1" hangingPunct="1">
              <a:spcBef>
                <a:spcPct val="0"/>
              </a:spcBef>
              <a:buFontTx/>
              <a:buNone/>
            </a:pPr>
            <a:r>
              <a:rPr lang="en-US" altLang="en-US" sz="4000" b="1" dirty="0">
                <a:solidFill>
                  <a:srgbClr val="00B0F0"/>
                </a:solidFill>
                <a:latin typeface="Arial" pitchFamily="34" charset="0"/>
                <a:ea typeface="等线" panose="02010600030101010101" pitchFamily="2" charset="-122"/>
                <a:cs typeface="Arial" pitchFamily="34" charset="0"/>
              </a:rPr>
              <a:t>4. </a:t>
            </a:r>
            <a:r>
              <a:rPr lang="vi-VN" altLang="en-US" sz="4000" b="1" dirty="0">
                <a:solidFill>
                  <a:srgbClr val="00B0F0"/>
                </a:solidFill>
                <a:latin typeface="Arial" pitchFamily="34" charset="0"/>
                <a:ea typeface="等线" panose="02010600030101010101" pitchFamily="2" charset="-122"/>
                <a:cs typeface="Arial" pitchFamily="34" charset="0"/>
              </a:rPr>
              <a:t>Về học sinh</a:t>
            </a:r>
            <a:endParaRPr lang="en-US" altLang="en-US" sz="4000" b="1" dirty="0">
              <a:solidFill>
                <a:srgbClr val="00B0F0"/>
              </a:solidFill>
              <a:latin typeface="Arial" pitchFamily="34" charset="0"/>
              <a:ea typeface="等线" panose="02010600030101010101" pitchFamily="2" charset="-122"/>
              <a:cs typeface="Arial" pitchFamily="34" charset="0"/>
            </a:endParaRPr>
          </a:p>
          <a:p>
            <a:pPr algn="just" eaLnBrk="1" hangingPunct="1">
              <a:spcBef>
                <a:spcPct val="0"/>
              </a:spcBef>
              <a:buFontTx/>
              <a:buNone/>
            </a:pPr>
            <a:r>
              <a:rPr lang="en-US" altLang="en-US" sz="4000" dirty="0">
                <a:solidFill>
                  <a:srgbClr val="0000FF"/>
                </a:solidFill>
                <a:latin typeface="Arial" pitchFamily="34" charset="0"/>
                <a:ea typeface="等线" panose="02010600030101010101" pitchFamily="2" charset="-122"/>
                <a:cs typeface="Arial" pitchFamily="34" charset="0"/>
              </a:rPr>
              <a:t>-</a:t>
            </a:r>
            <a:r>
              <a:rPr lang="en-US" altLang="en-US" sz="4000" b="1" dirty="0">
                <a:solidFill>
                  <a:srgbClr val="0000FF"/>
                </a:solidFill>
                <a:latin typeface="Arial" pitchFamily="34" charset="0"/>
                <a:ea typeface="等线" panose="02010600030101010101" pitchFamily="2" charset="-122"/>
                <a:cs typeface="Arial" pitchFamily="34" charset="0"/>
              </a:rPr>
              <a:t> </a:t>
            </a:r>
            <a:r>
              <a:rPr lang="vi-VN" altLang="en-US" sz="4000" dirty="0">
                <a:solidFill>
                  <a:srgbClr val="0000FF"/>
                </a:solidFill>
                <a:latin typeface="Arial" pitchFamily="34" charset="0"/>
                <a:ea typeface="等线" panose="02010600030101010101" pitchFamily="2" charset="-122"/>
                <a:cs typeface="Arial" pitchFamily="34" charset="0"/>
              </a:rPr>
              <a:t>Số lượng HS trong lớp đông </a:t>
            </a:r>
            <a:r>
              <a:rPr lang="en-US" altLang="en-US" sz="4000" dirty="0" err="1">
                <a:solidFill>
                  <a:srgbClr val="0000FF"/>
                </a:solidFill>
                <a:latin typeface="Arial" pitchFamily="34" charset="0"/>
                <a:ea typeface="等线" panose="02010600030101010101" pitchFamily="2" charset="-122"/>
                <a:cs typeface="Arial" pitchFamily="34" charset="0"/>
              </a:rPr>
              <a:t>thì</a:t>
            </a:r>
            <a:r>
              <a:rPr lang="en-US" altLang="en-US" sz="4000" dirty="0">
                <a:solidFill>
                  <a:srgbClr val="0000FF"/>
                </a:solidFill>
                <a:latin typeface="Arial" pitchFamily="34" charset="0"/>
                <a:ea typeface="等线" panose="02010600030101010101" pitchFamily="2" charset="-122"/>
                <a:cs typeface="Arial" pitchFamily="34" charset="0"/>
              </a:rPr>
              <a:t> GV </a:t>
            </a:r>
            <a:r>
              <a:rPr lang="en-US" altLang="en-US" sz="4000" dirty="0" err="1">
                <a:solidFill>
                  <a:srgbClr val="0000FF"/>
                </a:solidFill>
                <a:latin typeface="Arial" pitchFamily="34" charset="0"/>
                <a:ea typeface="等线" panose="02010600030101010101" pitchFamily="2" charset="-122"/>
                <a:cs typeface="Arial" pitchFamily="34" charset="0"/>
              </a:rPr>
              <a:t>tổ</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chức</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các</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hoạt</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động</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phù</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hợp</a:t>
            </a:r>
            <a:r>
              <a:rPr lang="en-US" altLang="en-US" sz="4000" dirty="0">
                <a:solidFill>
                  <a:srgbClr val="0000FF"/>
                </a:solidFill>
                <a:latin typeface="Arial" pitchFamily="34" charset="0"/>
                <a:ea typeface="等线" panose="02010600030101010101" pitchFamily="2" charset="-122"/>
                <a:cs typeface="Arial" pitchFamily="34" charset="0"/>
              </a:rPr>
              <a:t>.</a:t>
            </a:r>
          </a:p>
          <a:p>
            <a:pPr algn="just" eaLnBrk="1" hangingPunct="1">
              <a:spcBef>
                <a:spcPct val="0"/>
              </a:spcBef>
              <a:buFontTx/>
              <a:buNone/>
            </a:pP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Trao</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đổi</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thông</a:t>
            </a:r>
            <a:r>
              <a:rPr lang="en-US" altLang="en-US" sz="4000" dirty="0">
                <a:solidFill>
                  <a:srgbClr val="0000FF"/>
                </a:solidFill>
                <a:latin typeface="Arial" pitchFamily="34" charset="0"/>
                <a:ea typeface="等线" panose="02010600030101010101" pitchFamily="2" charset="-122"/>
                <a:cs typeface="Arial" pitchFamily="34" charset="0"/>
              </a:rPr>
              <a:t> tin </a:t>
            </a:r>
            <a:r>
              <a:rPr lang="en-US" altLang="en-US" sz="4000" dirty="0" err="1">
                <a:solidFill>
                  <a:srgbClr val="0000FF"/>
                </a:solidFill>
                <a:latin typeface="Arial" pitchFamily="34" charset="0"/>
                <a:ea typeface="等线" panose="02010600030101010101" pitchFamily="2" charset="-122"/>
                <a:cs typeface="Arial" pitchFamily="34" charset="0"/>
              </a:rPr>
              <a:t>kịp</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thời</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và</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th</a:t>
            </a:r>
            <a:r>
              <a:rPr lang="vi-VN" altLang="en-US" sz="4000" dirty="0">
                <a:solidFill>
                  <a:srgbClr val="0000FF"/>
                </a:solidFill>
                <a:latin typeface="Arial" pitchFamily="34" charset="0"/>
                <a:ea typeface="等线" panose="02010600030101010101" pitchFamily="2" charset="-122"/>
                <a:cs typeface="Arial" pitchFamily="34" charset="0"/>
              </a:rPr>
              <a:t>ư</a:t>
            </a:r>
            <a:r>
              <a:rPr lang="en-US" altLang="en-US" sz="4000" dirty="0" err="1">
                <a:solidFill>
                  <a:srgbClr val="0000FF"/>
                </a:solidFill>
                <a:latin typeface="Arial" pitchFamily="34" charset="0"/>
                <a:ea typeface="等线" panose="02010600030101010101" pitchFamily="2" charset="-122"/>
                <a:cs typeface="Arial" pitchFamily="34" charset="0"/>
              </a:rPr>
              <a:t>ờng</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xuyên</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với</a:t>
            </a:r>
            <a:r>
              <a:rPr lang="en-US" altLang="en-US" sz="4000" dirty="0">
                <a:solidFill>
                  <a:srgbClr val="0000FF"/>
                </a:solidFill>
                <a:latin typeface="Arial" pitchFamily="34" charset="0"/>
                <a:ea typeface="等线" panose="02010600030101010101" pitchFamily="2" charset="-122"/>
                <a:cs typeface="Arial" pitchFamily="34" charset="0"/>
              </a:rPr>
              <a:t> PHHS </a:t>
            </a:r>
            <a:r>
              <a:rPr lang="en-US" altLang="en-US" sz="4000" dirty="0" err="1">
                <a:solidFill>
                  <a:srgbClr val="0000FF"/>
                </a:solidFill>
                <a:latin typeface="Arial" pitchFamily="34" charset="0"/>
                <a:ea typeface="等线" panose="02010600030101010101" pitchFamily="2" charset="-122"/>
                <a:cs typeface="Arial" pitchFamily="34" charset="0"/>
              </a:rPr>
              <a:t>về</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tình</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hình</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học</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tập</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của</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các</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em</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một</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cách</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nhẹ</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nhàng</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không</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gây</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căng</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thẳng</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áp</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lực</a:t>
            </a:r>
            <a:r>
              <a:rPr lang="en-US" altLang="en-US" sz="4000" dirty="0">
                <a:solidFill>
                  <a:srgbClr val="0000FF"/>
                </a:solidFill>
                <a:latin typeface="Arial" pitchFamily="34" charset="0"/>
                <a:ea typeface="等线" panose="02010600030101010101" pitchFamily="2" charset="-122"/>
                <a:cs typeface="Arial" pitchFamily="34" charset="0"/>
              </a:rPr>
              <a:t> </a:t>
            </a:r>
            <a:r>
              <a:rPr lang="en-US" altLang="en-US" sz="4000" dirty="0" err="1">
                <a:solidFill>
                  <a:srgbClr val="0000FF"/>
                </a:solidFill>
                <a:latin typeface="Arial" pitchFamily="34" charset="0"/>
                <a:ea typeface="等线" panose="02010600030101010101" pitchFamily="2" charset="-122"/>
                <a:cs typeface="Arial" pitchFamily="34" charset="0"/>
              </a:rPr>
              <a:t>với</a:t>
            </a:r>
            <a:r>
              <a:rPr lang="en-US" altLang="en-US" sz="4000" dirty="0">
                <a:solidFill>
                  <a:srgbClr val="0000FF"/>
                </a:solidFill>
                <a:latin typeface="Arial" pitchFamily="34" charset="0"/>
                <a:ea typeface="等线" panose="02010600030101010101" pitchFamily="2" charset="-122"/>
                <a:cs typeface="Arial" pitchFamily="34" charset="0"/>
              </a:rPr>
              <a:t> PH.</a:t>
            </a:r>
          </a:p>
        </p:txBody>
      </p:sp>
      <p:sp>
        <p:nvSpPr>
          <p:cNvPr id="4" name="TextBox 4">
            <a:extLst>
              <a:ext uri="{FF2B5EF4-FFF2-40B4-BE49-F238E27FC236}">
                <a16:creationId xmlns:a16="http://schemas.microsoft.com/office/drawing/2014/main" xmlns="" id="{CAD7F58F-17C3-487B-B2A5-75C0E2F7DC66}"/>
              </a:ext>
            </a:extLst>
          </p:cNvPr>
          <p:cNvSpPr txBox="1">
            <a:spLocks noChangeArrowheads="1"/>
          </p:cNvSpPr>
          <p:nvPr/>
        </p:nvSpPr>
        <p:spPr bwMode="auto">
          <a:xfrm>
            <a:off x="3048000" y="319772"/>
            <a:ext cx="61072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en-US" sz="4000" b="1" dirty="0">
                <a:solidFill>
                  <a:srgbClr val="FF0000"/>
                </a:solidFill>
                <a:latin typeface="Arial" pitchFamily="34" charset="0"/>
                <a:ea typeface="等线" panose="02010600030101010101" pitchFamily="2" charset="-122"/>
                <a:cs typeface="Arial" pitchFamily="34" charset="0"/>
              </a:rPr>
              <a:t>BÀI HỌC KINH NGHIỆM</a:t>
            </a:r>
          </a:p>
        </p:txBody>
      </p:sp>
    </p:spTree>
    <p:extLst>
      <p:ext uri="{BB962C8B-B14F-4D97-AF65-F5344CB8AC3E}">
        <p14:creationId xmlns:p14="http://schemas.microsoft.com/office/powerpoint/2010/main" val="1928442276"/>
      </p:ext>
    </p:extLst>
  </p:cSld>
  <p:clrMapOvr>
    <a:masterClrMapping/>
  </p:clrMapOvr>
  <mc:AlternateContent xmlns:mc="http://schemas.openxmlformats.org/markup-compatibility/2006" xmlns:p14="http://schemas.microsoft.com/office/powerpoint/2010/main">
    <mc:Choice Requires="p14">
      <p:transition spd="slow" p14:dur="2000" advTm="16851">
        <p14:prism isContent="1"/>
      </p:transition>
    </mc:Choice>
    <mc:Fallback xmlns="">
      <p:transition spd="slow" advTm="16851">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ết quả hình ảnh cho flower border png">
            <a:extLst>
              <a:ext uri="{FF2B5EF4-FFF2-40B4-BE49-F238E27FC236}">
                <a16:creationId xmlns:a16="http://schemas.microsoft.com/office/drawing/2014/main" xmlns="" id="{192079E1-8962-4B55-8116-FA9E803B31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0"/>
            <a:ext cx="12725400" cy="7124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45787" y="2967335"/>
            <a:ext cx="8919429" cy="1015663"/>
          </a:xfrm>
          <a:prstGeom prst="rect">
            <a:avLst/>
          </a:prstGeom>
        </p:spPr>
        <p:txBody>
          <a:bodyPr wrap="none">
            <a:spAutoFit/>
          </a:bodyPr>
          <a:lstStyle/>
          <a:p>
            <a:pPr algn="ctr"/>
            <a:r>
              <a:rPr lang="en-US" sz="6000" b="1" dirty="0">
                <a:ln w="17780" cmpd="sng">
                  <a:solidFill>
                    <a:srgbClr val="FFFFFF"/>
                  </a:solidFill>
                  <a:prstDash val="solid"/>
                  <a:miter lim="800000"/>
                </a:ln>
                <a:solidFill>
                  <a:srgbClr val="FF0000"/>
                </a:solidFill>
                <a:effectLst>
                  <a:outerShdw blurRad="50800" algn="tl" rotWithShape="0">
                    <a:srgbClr val="000000"/>
                  </a:outerShdw>
                </a:effectLst>
                <a:latin typeface="Arial" panose="020B0604020202020204" pitchFamily="34" charset="0"/>
                <a:cs typeface="Arial" panose="020B0604020202020204" pitchFamily="34" charset="0"/>
              </a:rPr>
              <a:t>TRÂN TRỌNG CẢM ƠN </a:t>
            </a:r>
          </a:p>
        </p:txBody>
      </p:sp>
      <p:pic>
        <p:nvPicPr>
          <p:cNvPr id="5" name="Âm thanh 4">
            <a:hlinkClick r:id="" action="ppaction://media"/>
            <a:extLst>
              <a:ext uri="{FF2B5EF4-FFF2-40B4-BE49-F238E27FC236}">
                <a16:creationId xmlns:a16="http://schemas.microsoft.com/office/drawing/2014/main" xmlns="" id="{A815A662-05FC-48C1-8C14-31D12995DDD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753228996"/>
      </p:ext>
    </p:extLst>
  </p:cSld>
  <p:clrMapOvr>
    <a:masterClrMapping/>
  </p:clrMapOvr>
  <mc:AlternateContent xmlns:mc="http://schemas.openxmlformats.org/markup-compatibility/2006" xmlns:p14="http://schemas.microsoft.com/office/powerpoint/2010/main">
    <mc:Choice Requires="p14">
      <p:transition spd="slow" p14:dur="2000" advTm="4976">
        <p14:prism isContent="1"/>
      </p:transition>
    </mc:Choice>
    <mc:Fallback xmlns="">
      <p:transition spd="slow" advTm="49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657C1A3-5F0B-46DF-B7A6-D60065B1372F}"/>
              </a:ext>
            </a:extLst>
          </p:cNvPr>
          <p:cNvSpPr txBox="1"/>
          <p:nvPr/>
        </p:nvSpPr>
        <p:spPr>
          <a:xfrm>
            <a:off x="533400" y="1337430"/>
            <a:ext cx="11201399" cy="4154984"/>
          </a:xfrm>
          <a:prstGeom prst="rect">
            <a:avLst/>
          </a:prstGeom>
          <a:noFill/>
        </p:spPr>
        <p:txBody>
          <a:bodyPr wrap="square">
            <a:spAutoFit/>
          </a:bodyPr>
          <a:lstStyle/>
          <a:p>
            <a:pPr algn="just" eaLnBrk="1" hangingPunct="1">
              <a:defRPr/>
            </a:pPr>
            <a:r>
              <a:rPr lang="vi-VN" sz="4400" b="1" dirty="0">
                <a:solidFill>
                  <a:srgbClr val="FF0000"/>
                </a:solidFill>
                <a:ea typeface="等线"/>
                <a:cs typeface="Arial" pitchFamily="34" charset="0"/>
              </a:rPr>
              <a:t>Sinh hoạt chuyên môn</a:t>
            </a:r>
            <a:r>
              <a:rPr lang="vi-VN" sz="4400" dirty="0">
                <a:ea typeface="等线"/>
                <a:cs typeface="Arial" pitchFamily="34" charset="0"/>
              </a:rPr>
              <a:t> </a:t>
            </a:r>
            <a:r>
              <a:rPr lang="vi-VN" sz="4400" dirty="0">
                <a:solidFill>
                  <a:schemeClr val="accent5">
                    <a:lumMod val="50000"/>
                  </a:schemeClr>
                </a:solidFill>
                <a:ea typeface="等线"/>
                <a:cs typeface="Arial" pitchFamily="34" charset="0"/>
              </a:rPr>
              <a:t>là hoạt động được thực hiện thường xuyên theo định kỳ nhằm bồi dưỡng chuyên môn, nghiệp vụ, năng lực sư phạm cho giáo viên theo chuẩn nghề nghiệp thông qua việc dự giờ, phân tích bài học.</a:t>
            </a:r>
            <a:endParaRPr lang="en-US" sz="4400" dirty="0">
              <a:solidFill>
                <a:schemeClr val="accent5">
                  <a:lumMod val="50000"/>
                </a:schemeClr>
              </a:solidFill>
              <a:ea typeface="等线"/>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2079">
        <p14:prism isContent="1"/>
      </p:transition>
    </mc:Choice>
    <mc:Fallback xmlns="">
      <p:transition spd="slow" advTm="12079">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a:extLst>
              <a:ext uri="{FF2B5EF4-FFF2-40B4-BE49-F238E27FC236}">
                <a16:creationId xmlns:a16="http://schemas.microsoft.com/office/drawing/2014/main" xmlns="" id="{408BEBB5-D2AF-41E5-9397-74C3BFADC98F}"/>
              </a:ext>
            </a:extLst>
          </p:cNvPr>
          <p:cNvSpPr txBox="1">
            <a:spLocks noChangeArrowheads="1"/>
          </p:cNvSpPr>
          <p:nvPr/>
        </p:nvSpPr>
        <p:spPr bwMode="auto">
          <a:xfrm>
            <a:off x="2296208" y="188004"/>
            <a:ext cx="77900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ctr" eaLnBrk="1" hangingPunct="1">
              <a:spcBef>
                <a:spcPct val="0"/>
              </a:spcBef>
              <a:buFontTx/>
              <a:buNone/>
            </a:pPr>
            <a:r>
              <a:rPr lang="en-US" altLang="en-US" sz="4400" b="1" dirty="0">
                <a:solidFill>
                  <a:srgbClr val="FF0000"/>
                </a:solidFill>
                <a:latin typeface="Arial" panose="020B0604020202020204" pitchFamily="34" charset="0"/>
                <a:ea typeface="等线" panose="02010600030101010101" pitchFamily="2" charset="-122"/>
              </a:rPr>
              <a:t>CÁC VĂN BẢN CHỈ ĐẠO</a:t>
            </a:r>
          </a:p>
        </p:txBody>
      </p:sp>
      <p:sp>
        <p:nvSpPr>
          <p:cNvPr id="44035" name="TextBox 3">
            <a:extLst>
              <a:ext uri="{FF2B5EF4-FFF2-40B4-BE49-F238E27FC236}">
                <a16:creationId xmlns:a16="http://schemas.microsoft.com/office/drawing/2014/main" xmlns="" id="{BB429083-307F-423B-8706-D2C98A17665A}"/>
              </a:ext>
            </a:extLst>
          </p:cNvPr>
          <p:cNvSpPr txBox="1">
            <a:spLocks noChangeArrowheads="1"/>
          </p:cNvSpPr>
          <p:nvPr/>
        </p:nvSpPr>
        <p:spPr bwMode="auto">
          <a:xfrm>
            <a:off x="228600" y="993930"/>
            <a:ext cx="116395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en-US" altLang="en-US" sz="3200" dirty="0">
                <a:solidFill>
                  <a:srgbClr val="0000FF"/>
                </a:solidFill>
                <a:latin typeface="Arial" panose="020B0604020202020204" pitchFamily="34" charset="0"/>
                <a:ea typeface="等线" panose="02010600030101010101" pitchFamily="2" charset="-122"/>
              </a:rPr>
              <a:t>Văn bản số 1315/BGDĐT-GDTH ngày 16 tháng 4 năm 2020 của Bộ Giáo dục và Đào tạo về </a:t>
            </a:r>
            <a:r>
              <a:rPr lang="en-MY" altLang="en-US" sz="3200" dirty="0">
                <a:solidFill>
                  <a:srgbClr val="0000FF"/>
                </a:solidFill>
                <a:latin typeface="Arial" panose="020B0604020202020204" pitchFamily="34" charset="0"/>
                <a:ea typeface="等线" panose="02010600030101010101" pitchFamily="2" charset="-122"/>
              </a:rPr>
              <a:t>hướng dẫn sinh hoạt chuyên môn thực hiện Chương trình giáo dục phổ thông cấp Tiểu học</a:t>
            </a:r>
            <a:endParaRPr lang="en-US" altLang="en-US" sz="3200" dirty="0">
              <a:solidFill>
                <a:srgbClr val="0000FF"/>
              </a:solidFill>
              <a:latin typeface="Arial" panose="020B0604020202020204" pitchFamily="34" charset="0"/>
              <a:ea typeface="等线" panose="02010600030101010101" pitchFamily="2" charset="-122"/>
            </a:endParaRPr>
          </a:p>
        </p:txBody>
      </p:sp>
      <p:sp>
        <p:nvSpPr>
          <p:cNvPr id="6" name="TextBox 5">
            <a:extLst>
              <a:ext uri="{FF2B5EF4-FFF2-40B4-BE49-F238E27FC236}">
                <a16:creationId xmlns:a16="http://schemas.microsoft.com/office/drawing/2014/main" xmlns="" id="{A26CCBEE-1030-49B2-892A-7A0A46028720}"/>
              </a:ext>
            </a:extLst>
          </p:cNvPr>
          <p:cNvSpPr txBox="1">
            <a:spLocks noChangeArrowheads="1"/>
          </p:cNvSpPr>
          <p:nvPr/>
        </p:nvSpPr>
        <p:spPr bwMode="auto">
          <a:xfrm>
            <a:off x="228600" y="2633855"/>
            <a:ext cx="118300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en-US" altLang="en-US" sz="3200" dirty="0">
                <a:solidFill>
                  <a:srgbClr val="0000FF"/>
                </a:solidFill>
                <a:latin typeface="Arial" panose="020B0604020202020204" pitchFamily="34" charset="0"/>
                <a:ea typeface="等线" panose="02010600030101010101" pitchFamily="2" charset="-122"/>
              </a:rPr>
              <a:t>Văn bản số 1338/GDĐT-TH ngày 13 tháng 5 năm 2020 của Sở Giáo dục và Đào tạo về </a:t>
            </a:r>
            <a:r>
              <a:rPr lang="en-MY" altLang="en-US" sz="3200" dirty="0">
                <a:solidFill>
                  <a:srgbClr val="0000FF"/>
                </a:solidFill>
                <a:latin typeface="Arial" panose="020B0604020202020204" pitchFamily="34" charset="0"/>
                <a:ea typeface="等线" panose="02010600030101010101" pitchFamily="2" charset="-122"/>
              </a:rPr>
              <a:t>hướng dẫn sinh hoạt chuyên môn thực hiện Chương trình giáo dục phổ thông cấp Tiểu học từ năm học 2020-2021.</a:t>
            </a:r>
            <a:endParaRPr lang="en-US" altLang="en-US" sz="3200" dirty="0">
              <a:solidFill>
                <a:srgbClr val="0000FF"/>
              </a:solidFill>
              <a:latin typeface="Arial" panose="020B0604020202020204" pitchFamily="34" charset="0"/>
              <a:ea typeface="等线" panose="02010600030101010101" pitchFamily="2" charset="-122"/>
            </a:endParaRPr>
          </a:p>
        </p:txBody>
      </p:sp>
      <p:sp>
        <p:nvSpPr>
          <p:cNvPr id="7" name="TextBox 6">
            <a:extLst>
              <a:ext uri="{FF2B5EF4-FFF2-40B4-BE49-F238E27FC236}">
                <a16:creationId xmlns:a16="http://schemas.microsoft.com/office/drawing/2014/main" xmlns="" id="{05BE5B35-4248-4D7F-BE85-2470289FF320}"/>
              </a:ext>
            </a:extLst>
          </p:cNvPr>
          <p:cNvSpPr txBox="1">
            <a:spLocks noChangeArrowheads="1"/>
          </p:cNvSpPr>
          <p:nvPr/>
        </p:nvSpPr>
        <p:spPr bwMode="auto">
          <a:xfrm>
            <a:off x="228600" y="4748754"/>
            <a:ext cx="1163954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en-US" altLang="en-US" sz="3200" dirty="0">
                <a:solidFill>
                  <a:srgbClr val="0000FF"/>
                </a:solidFill>
                <a:latin typeface="Arial" panose="020B0604020202020204" pitchFamily="34" charset="0"/>
                <a:ea typeface="等线" panose="02010600030101010101" pitchFamily="2" charset="-122"/>
              </a:rPr>
              <a:t>Văn bản số 430/GDĐT-TH ngày 14 tháng 5 năm 2020 của Phòng Giáo dục và Đào tạo Quận 12 về </a:t>
            </a:r>
            <a:r>
              <a:rPr lang="en-MY" altLang="en-US" sz="3200" dirty="0">
                <a:solidFill>
                  <a:srgbClr val="0000FF"/>
                </a:solidFill>
                <a:latin typeface="Arial" panose="020B0604020202020204" pitchFamily="34" charset="0"/>
                <a:ea typeface="等线" panose="02010600030101010101" pitchFamily="2" charset="-122"/>
              </a:rPr>
              <a:t>hướng dẫn sinh hoạt chuyên môn thực hiện Chương trình giáo dục phổ thông cấp Tiểu học từ năm học 2020-2021.</a:t>
            </a:r>
            <a:endParaRPr lang="en-US" altLang="en-US" sz="3200" dirty="0">
              <a:solidFill>
                <a:srgbClr val="0000FF"/>
              </a:solidFill>
              <a:latin typeface="Arial" panose="020B0604020202020204" pitchFamily="34" charset="0"/>
              <a:ea typeface="等线" panose="02010600030101010101" pitchFamily="2" charset="-122"/>
            </a:endParaRPr>
          </a:p>
        </p:txBody>
      </p:sp>
    </p:spTree>
    <p:extLst>
      <p:ext uri="{BB962C8B-B14F-4D97-AF65-F5344CB8AC3E}">
        <p14:creationId xmlns:p14="http://schemas.microsoft.com/office/powerpoint/2010/main" val="1962021667"/>
      </p:ext>
    </p:extLst>
  </p:cSld>
  <p:clrMapOvr>
    <a:masterClrMapping/>
  </p:clrMapOvr>
  <mc:AlternateContent xmlns:mc="http://schemas.openxmlformats.org/markup-compatibility/2006" xmlns:p14="http://schemas.microsoft.com/office/powerpoint/2010/main">
    <mc:Choice Requires="p14">
      <p:transition spd="slow" p14:dur="2000" advTm="24255">
        <p14:prism isContent="1"/>
      </p:transition>
    </mc:Choice>
    <mc:Fallback xmlns="">
      <p:transition spd="slow" advTm="242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fade">
                                      <p:cBhvr>
                                        <p:cTn id="7" dur="1000"/>
                                        <p:tgtEl>
                                          <p:spTgt spid="44035"/>
                                        </p:tgtEl>
                                      </p:cBhvr>
                                    </p:animEffect>
                                    <p:anim calcmode="lin" valueType="num">
                                      <p:cBhvr>
                                        <p:cTn id="8" dur="1000" fill="hold"/>
                                        <p:tgtEl>
                                          <p:spTgt spid="44035"/>
                                        </p:tgtEl>
                                        <p:attrNameLst>
                                          <p:attrName>ppt_x</p:attrName>
                                        </p:attrNameLst>
                                      </p:cBhvr>
                                      <p:tavLst>
                                        <p:tav tm="0">
                                          <p:val>
                                            <p:strVal val="#ppt_x"/>
                                          </p:val>
                                        </p:tav>
                                        <p:tav tm="100000">
                                          <p:val>
                                            <p:strVal val="#ppt_x"/>
                                          </p:val>
                                        </p:tav>
                                      </p:tavLst>
                                    </p:anim>
                                    <p:anim calcmode="lin" valueType="num">
                                      <p:cBhvr>
                                        <p:cTn id="9" dur="1000" fill="hold"/>
                                        <p:tgtEl>
                                          <p:spTgt spid="440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a:extLst>
              <a:ext uri="{FF2B5EF4-FFF2-40B4-BE49-F238E27FC236}">
                <a16:creationId xmlns:a16="http://schemas.microsoft.com/office/drawing/2014/main" xmlns="" id="{63B2949A-89BA-4995-91CA-3BBD153B4185}"/>
              </a:ext>
            </a:extLst>
          </p:cNvPr>
          <p:cNvSpPr txBox="1">
            <a:spLocks noChangeArrowheads="1"/>
          </p:cNvSpPr>
          <p:nvPr/>
        </p:nvSpPr>
        <p:spPr bwMode="auto">
          <a:xfrm>
            <a:off x="38100" y="12953"/>
            <a:ext cx="12211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ctr" eaLnBrk="1" hangingPunct="1">
              <a:spcBef>
                <a:spcPct val="0"/>
              </a:spcBef>
              <a:buFontTx/>
              <a:buNone/>
            </a:pPr>
            <a:r>
              <a:rPr lang="en-US" altLang="en-US" sz="4000" b="1" dirty="0">
                <a:solidFill>
                  <a:srgbClr val="FF0000"/>
                </a:solidFill>
                <a:latin typeface="Arial" pitchFamily="34" charset="0"/>
                <a:ea typeface="等线" panose="02010600030101010101" pitchFamily="2" charset="-122"/>
                <a:cs typeface="Arial" pitchFamily="34" charset="0"/>
              </a:rPr>
              <a:t>TRIỂN KHAI THỰC HIỆN CỦA NHÀ TRƯỜNG </a:t>
            </a:r>
          </a:p>
        </p:txBody>
      </p:sp>
      <p:sp>
        <p:nvSpPr>
          <p:cNvPr id="45059" name="TextBox 2">
            <a:extLst>
              <a:ext uri="{FF2B5EF4-FFF2-40B4-BE49-F238E27FC236}">
                <a16:creationId xmlns:a16="http://schemas.microsoft.com/office/drawing/2014/main" xmlns="" id="{2FCE4923-33F9-47F1-B660-528E97BCED10}"/>
              </a:ext>
            </a:extLst>
          </p:cNvPr>
          <p:cNvSpPr txBox="1">
            <a:spLocks noChangeArrowheads="1"/>
          </p:cNvSpPr>
          <p:nvPr/>
        </p:nvSpPr>
        <p:spPr bwMode="auto">
          <a:xfrm>
            <a:off x="189413" y="541918"/>
            <a:ext cx="117739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vi-VN" altLang="en-US" sz="3000" dirty="0">
                <a:solidFill>
                  <a:srgbClr val="0000FF"/>
                </a:solidFill>
                <a:latin typeface="Arial" panose="020B0604020202020204" pitchFamily="34" charset="0"/>
                <a:ea typeface="等线" panose="02010600030101010101" pitchFamily="2" charset="-122"/>
              </a:rPr>
              <a:t>- </a:t>
            </a:r>
            <a:r>
              <a:rPr lang="en-US" altLang="en-US" sz="3000" dirty="0">
                <a:solidFill>
                  <a:srgbClr val="0000FF"/>
                </a:solidFill>
                <a:latin typeface="Arial" panose="020B0604020202020204" pitchFamily="34" charset="0"/>
                <a:ea typeface="等线" panose="02010600030101010101" pitchFamily="2" charset="-122"/>
              </a:rPr>
              <a:t>Hiệu trưởng chỉ đạo</a:t>
            </a:r>
            <a:r>
              <a:rPr lang="vi-VN" altLang="en-US" sz="3000" dirty="0">
                <a:solidFill>
                  <a:srgbClr val="0000FF"/>
                </a:solidFill>
                <a:latin typeface="Arial" panose="020B0604020202020204" pitchFamily="34" charset="0"/>
                <a:ea typeface="等线" panose="02010600030101010101" pitchFamily="2" charset="-122"/>
              </a:rPr>
              <a:t> xây dựng</a:t>
            </a:r>
            <a:r>
              <a:rPr lang="en-MY" altLang="en-US" sz="3000" dirty="0">
                <a:solidFill>
                  <a:srgbClr val="0000FF"/>
                </a:solidFill>
                <a:latin typeface="Arial" panose="020B0604020202020204" pitchFamily="34" charset="0"/>
                <a:ea typeface="等线" panose="02010600030101010101" pitchFamily="2" charset="-122"/>
              </a:rPr>
              <a:t>,</a:t>
            </a:r>
            <a:r>
              <a:rPr lang="vi-VN" altLang="en-US" sz="3000" dirty="0">
                <a:solidFill>
                  <a:srgbClr val="0000FF"/>
                </a:solidFill>
                <a:latin typeface="Arial" panose="020B0604020202020204" pitchFamily="34" charset="0"/>
                <a:ea typeface="等线" panose="02010600030101010101" pitchFamily="2" charset="-122"/>
              </a:rPr>
              <a:t> phê duyệt kế hoạch sinh hoạt chuyên môn</a:t>
            </a:r>
            <a:r>
              <a:rPr lang="en-US" altLang="en-US" sz="3000" dirty="0">
                <a:solidFill>
                  <a:srgbClr val="0000FF"/>
                </a:solidFill>
                <a:latin typeface="Arial" panose="020B0604020202020204" pitchFamily="34" charset="0"/>
                <a:ea typeface="等线" panose="02010600030101010101" pitchFamily="2" charset="-122"/>
              </a:rPr>
              <a:t> của các tổ chuyên môn; </a:t>
            </a:r>
            <a:r>
              <a:rPr lang="vi-VN" altLang="en-US" sz="3000" dirty="0">
                <a:solidFill>
                  <a:srgbClr val="0000FF"/>
                </a:solidFill>
                <a:latin typeface="Arial" panose="020B0604020202020204" pitchFamily="34" charset="0"/>
                <a:ea typeface="等线" panose="02010600030101010101" pitchFamily="2" charset="-122"/>
              </a:rPr>
              <a:t>tham gia, hỗ trợ, kiểm tra</a:t>
            </a:r>
            <a:r>
              <a:rPr lang="en-MY" altLang="en-US" sz="3000" dirty="0">
                <a:solidFill>
                  <a:srgbClr val="0000FF"/>
                </a:solidFill>
                <a:latin typeface="Arial" panose="020B0604020202020204" pitchFamily="34" charset="0"/>
                <a:ea typeface="等线" panose="02010600030101010101" pitchFamily="2" charset="-122"/>
              </a:rPr>
              <a:t>, đá</a:t>
            </a:r>
            <a:r>
              <a:rPr lang="en-US" altLang="en-US" sz="3000" dirty="0" err="1">
                <a:solidFill>
                  <a:srgbClr val="0000FF"/>
                </a:solidFill>
                <a:latin typeface="Arial" panose="020B0604020202020204" pitchFamily="34" charset="0"/>
                <a:ea typeface="等线" panose="02010600030101010101" pitchFamily="2" charset="-122"/>
              </a:rPr>
              <a:t>nh</a:t>
            </a:r>
            <a:r>
              <a:rPr lang="en-US" altLang="en-US" sz="3000" dirty="0">
                <a:solidFill>
                  <a:srgbClr val="0000FF"/>
                </a:solidFill>
                <a:latin typeface="Arial" panose="020B0604020202020204" pitchFamily="34" charset="0"/>
                <a:ea typeface="等线" panose="02010600030101010101" pitchFamily="2" charset="-122"/>
              </a:rPr>
              <a:t> giá hiệu quả việc</a:t>
            </a:r>
            <a:r>
              <a:rPr lang="vi-VN" altLang="en-US" sz="3000" dirty="0">
                <a:solidFill>
                  <a:srgbClr val="0000FF"/>
                </a:solidFill>
                <a:latin typeface="Arial" panose="020B0604020202020204" pitchFamily="34" charset="0"/>
                <a:ea typeface="等线" panose="02010600030101010101" pitchFamily="2" charset="-122"/>
              </a:rPr>
              <a:t> thực hiện sinh hoạt chuyên môn</a:t>
            </a:r>
            <a:r>
              <a:rPr lang="en-US" altLang="en-US" sz="3000" dirty="0">
                <a:solidFill>
                  <a:srgbClr val="0000FF"/>
                </a:solidFill>
                <a:latin typeface="Arial" panose="020B0604020202020204" pitchFamily="34" charset="0"/>
                <a:ea typeface="等线" panose="02010600030101010101" pitchFamily="2" charset="-122"/>
              </a:rPr>
              <a:t> tại đơn vị.</a:t>
            </a:r>
          </a:p>
        </p:txBody>
      </p:sp>
      <p:sp>
        <p:nvSpPr>
          <p:cNvPr id="6" name="TextBox 2">
            <a:extLst>
              <a:ext uri="{FF2B5EF4-FFF2-40B4-BE49-F238E27FC236}">
                <a16:creationId xmlns:a16="http://schemas.microsoft.com/office/drawing/2014/main" xmlns="" id="{2FCE4923-33F9-47F1-B660-528E97BCED10}"/>
              </a:ext>
            </a:extLst>
          </p:cNvPr>
          <p:cNvSpPr txBox="1">
            <a:spLocks noChangeArrowheads="1"/>
          </p:cNvSpPr>
          <p:nvPr/>
        </p:nvSpPr>
        <p:spPr bwMode="auto">
          <a:xfrm>
            <a:off x="189414" y="2062357"/>
            <a:ext cx="1190885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en-US" altLang="en-US" sz="3000" dirty="0">
                <a:solidFill>
                  <a:srgbClr val="0000FF"/>
                </a:solidFill>
                <a:latin typeface="Arial" panose="020B0604020202020204" pitchFamily="34" charset="0"/>
                <a:ea typeface="等线" panose="02010600030101010101" pitchFamily="2" charset="-122"/>
              </a:rPr>
              <a:t>- Tổ chức thực hiện các nội dung sinh hoạt chuyên môn theo quy định; cán bộ quản lý, giáo viên nêu cao tinh thần trách nhiệm, tự giác, chủ động đề xuất các nội dung, phương pháp tổ chức thực hiện để nâng cao chất lượng sinh hoạt chuyên môn, thực hiện hiệu quả </a:t>
            </a:r>
            <a:r>
              <a:rPr lang="en-MY" altLang="en-US" sz="3000" dirty="0">
                <a:solidFill>
                  <a:srgbClr val="0000FF"/>
                </a:solidFill>
                <a:latin typeface="Arial" panose="020B0604020202020204" pitchFamily="34" charset="0"/>
                <a:ea typeface="等线" panose="02010600030101010101" pitchFamily="2" charset="-122"/>
              </a:rPr>
              <a:t>Chương trình giáo dục phổ thông.</a:t>
            </a:r>
            <a:endParaRPr lang="en-US" altLang="en-US" sz="3000" dirty="0">
              <a:solidFill>
                <a:srgbClr val="0000FF"/>
              </a:solidFill>
              <a:latin typeface="Arial" panose="020B0604020202020204" pitchFamily="34" charset="0"/>
              <a:ea typeface="等线" panose="02010600030101010101" pitchFamily="2" charset="-122"/>
            </a:endParaRPr>
          </a:p>
        </p:txBody>
      </p:sp>
      <p:sp>
        <p:nvSpPr>
          <p:cNvPr id="7" name="TextBox 2">
            <a:extLst>
              <a:ext uri="{FF2B5EF4-FFF2-40B4-BE49-F238E27FC236}">
                <a16:creationId xmlns:a16="http://schemas.microsoft.com/office/drawing/2014/main" xmlns="" id="{2FCE4923-33F9-47F1-B660-528E97BCED10}"/>
              </a:ext>
            </a:extLst>
          </p:cNvPr>
          <p:cNvSpPr txBox="1">
            <a:spLocks noChangeArrowheads="1"/>
          </p:cNvSpPr>
          <p:nvPr/>
        </p:nvSpPr>
        <p:spPr bwMode="auto">
          <a:xfrm>
            <a:off x="188569" y="4506125"/>
            <a:ext cx="119097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en-US" altLang="en-US" sz="3000" dirty="0">
                <a:solidFill>
                  <a:srgbClr val="0000FF"/>
                </a:solidFill>
                <a:latin typeface="Arial" panose="020B0604020202020204" pitchFamily="34" charset="0"/>
                <a:ea typeface="等线" panose="02010600030101010101" pitchFamily="2" charset="-122"/>
              </a:rPr>
              <a:t>- </a:t>
            </a:r>
            <a:r>
              <a:rPr lang="vi-VN" altLang="en-US" sz="3000" dirty="0">
                <a:solidFill>
                  <a:srgbClr val="0000FF"/>
                </a:solidFill>
                <a:latin typeface="Arial" panose="020B0604020202020204" pitchFamily="34" charset="0"/>
                <a:ea typeface="等线" panose="02010600030101010101" pitchFamily="2" charset="-122"/>
              </a:rPr>
              <a:t>Kịp thời phát hiện khó khăn và có các biện pháp xử lý </a:t>
            </a:r>
            <a:r>
              <a:rPr lang="en-US" altLang="en-US" sz="3000" dirty="0">
                <a:solidFill>
                  <a:srgbClr val="0000FF"/>
                </a:solidFill>
                <a:latin typeface="Arial" panose="020B0604020202020204" pitchFamily="34" charset="0"/>
                <a:ea typeface="等线" panose="02010600030101010101" pitchFamily="2" charset="-122"/>
              </a:rPr>
              <a:t>hợp lý trong hoạt động sinh hoạt chuyên môn tại các tổ chuyên môn</a:t>
            </a:r>
            <a:r>
              <a:rPr lang="vi-VN" altLang="en-US" sz="3000" dirty="0">
                <a:solidFill>
                  <a:srgbClr val="0000FF"/>
                </a:solidFill>
                <a:latin typeface="Arial" panose="020B0604020202020204" pitchFamily="34" charset="0"/>
                <a:ea typeface="等线" panose="02010600030101010101" pitchFamily="2" charset="-122"/>
              </a:rPr>
              <a:t>; tổng hợp ý kiến </a:t>
            </a:r>
            <a:r>
              <a:rPr lang="en-US" altLang="en-US" sz="3000" dirty="0">
                <a:solidFill>
                  <a:srgbClr val="0000FF"/>
                </a:solidFill>
                <a:latin typeface="Arial" panose="020B0604020202020204" pitchFamily="34" charset="0"/>
                <a:ea typeface="等线" panose="02010600030101010101" pitchFamily="2" charset="-122"/>
              </a:rPr>
              <a:t>của </a:t>
            </a:r>
            <a:r>
              <a:rPr lang="vi-VN" altLang="en-US" sz="3000" dirty="0">
                <a:solidFill>
                  <a:srgbClr val="0000FF"/>
                </a:solidFill>
                <a:latin typeface="Arial" panose="020B0604020202020204" pitchFamily="34" charset="0"/>
                <a:ea typeface="等线" panose="02010600030101010101" pitchFamily="2" charset="-122"/>
              </a:rPr>
              <a:t>các tổ chuyên môn và báo cáo </a:t>
            </a:r>
            <a:r>
              <a:rPr lang="en-US" altLang="en-US" sz="3000" dirty="0">
                <a:solidFill>
                  <a:srgbClr val="0000FF"/>
                </a:solidFill>
                <a:latin typeface="Arial" panose="020B0604020202020204" pitchFamily="34" charset="0"/>
                <a:ea typeface="等线" panose="02010600030101010101" pitchFamily="2" charset="-122"/>
              </a:rPr>
              <a:t>định kì và đột xuất  về </a:t>
            </a:r>
            <a:r>
              <a:rPr lang="vi-VN" altLang="en-US" sz="3000" dirty="0">
                <a:solidFill>
                  <a:srgbClr val="0000FF"/>
                </a:solidFill>
                <a:latin typeface="Arial" panose="020B0604020202020204" pitchFamily="34" charset="0"/>
                <a:ea typeface="等线" panose="02010600030101010101" pitchFamily="2" charset="-122"/>
              </a:rPr>
              <a:t>phòng GDĐT trong quá trình thực hiện sinh hoạt chuyên môn</a:t>
            </a:r>
            <a:r>
              <a:rPr lang="en-US" altLang="en-US" sz="3000" dirty="0">
                <a:solidFill>
                  <a:srgbClr val="0000FF"/>
                </a:solidFill>
                <a:latin typeface="Arial" panose="020B0604020202020204" pitchFamily="34" charset="0"/>
                <a:ea typeface="等线" panose="02010600030101010101" pitchFamily="2" charset="-122"/>
              </a:rPr>
              <a:t> tại nhà trường.</a:t>
            </a:r>
          </a:p>
        </p:txBody>
      </p:sp>
    </p:spTree>
  </p:cSld>
  <p:clrMapOvr>
    <a:masterClrMapping/>
  </p:clrMapOvr>
  <mc:AlternateContent xmlns:mc="http://schemas.openxmlformats.org/markup-compatibility/2006" xmlns:p14="http://schemas.microsoft.com/office/powerpoint/2010/main">
    <mc:Choice Requires="p14">
      <p:transition spd="slow" p14:dur="2000" advTm="19555">
        <p14:prism isContent="1"/>
      </p:transition>
    </mc:Choice>
    <mc:Fallback xmlns="">
      <p:transition spd="slow" advTm="195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fade">
                                      <p:cBhvr>
                                        <p:cTn id="7" dur="1000"/>
                                        <p:tgtEl>
                                          <p:spTgt spid="45059"/>
                                        </p:tgtEl>
                                      </p:cBhvr>
                                    </p:animEffect>
                                    <p:anim calcmode="lin" valueType="num">
                                      <p:cBhvr>
                                        <p:cTn id="8" dur="1000" fill="hold"/>
                                        <p:tgtEl>
                                          <p:spTgt spid="45059"/>
                                        </p:tgtEl>
                                        <p:attrNameLst>
                                          <p:attrName>ppt_x</p:attrName>
                                        </p:attrNameLst>
                                      </p:cBhvr>
                                      <p:tavLst>
                                        <p:tav tm="0">
                                          <p:val>
                                            <p:strVal val="#ppt_x"/>
                                          </p:val>
                                        </p:tav>
                                        <p:tav tm="100000">
                                          <p:val>
                                            <p:strVal val="#ppt_x"/>
                                          </p:val>
                                        </p:tav>
                                      </p:tavLst>
                                    </p:anim>
                                    <p:anim calcmode="lin" valueType="num">
                                      <p:cBhvr>
                                        <p:cTn id="9" dur="1000" fill="hold"/>
                                        <p:tgtEl>
                                          <p:spTgt spid="450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C19A965D-ABCE-4CEF-9594-5E35D381494F}"/>
              </a:ext>
            </a:extLst>
          </p:cNvPr>
          <p:cNvSpPr/>
          <p:nvPr/>
        </p:nvSpPr>
        <p:spPr>
          <a:xfrm>
            <a:off x="1079289" y="2047100"/>
            <a:ext cx="485838" cy="48583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81648" tIns="40824" rIns="81648" bIns="40824" anchor="ctr"/>
          <a:lstStyle/>
          <a:p>
            <a:pPr algn="ctr" eaLnBrk="1" hangingPunct="1">
              <a:defRPr/>
            </a:pPr>
            <a:r>
              <a:rPr lang="en-US" sz="2850">
                <a:latin typeface="Arial" pitchFamily="34" charset="0"/>
                <a:cs typeface="Arial" pitchFamily="34" charset="0"/>
              </a:rPr>
              <a:t>1</a:t>
            </a:r>
            <a:endParaRPr lang="en-US" sz="2850" dirty="0">
              <a:latin typeface="Arial" pitchFamily="34" charset="0"/>
              <a:cs typeface="Arial" pitchFamily="34" charset="0"/>
            </a:endParaRPr>
          </a:p>
        </p:txBody>
      </p:sp>
      <p:sp>
        <p:nvSpPr>
          <p:cNvPr id="8" name="Oval 7">
            <a:extLst>
              <a:ext uri="{FF2B5EF4-FFF2-40B4-BE49-F238E27FC236}">
                <a16:creationId xmlns:a16="http://schemas.microsoft.com/office/drawing/2014/main" xmlns="" id="{AC94112F-FBC2-4242-A87D-753BCED0B2AC}"/>
              </a:ext>
            </a:extLst>
          </p:cNvPr>
          <p:cNvSpPr/>
          <p:nvPr/>
        </p:nvSpPr>
        <p:spPr>
          <a:xfrm>
            <a:off x="1079289" y="2966383"/>
            <a:ext cx="485838" cy="487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81648" tIns="40824" rIns="81648" bIns="40824" anchor="ctr"/>
          <a:lstStyle/>
          <a:p>
            <a:pPr algn="ctr" eaLnBrk="1" hangingPunct="1">
              <a:defRPr/>
            </a:pPr>
            <a:r>
              <a:rPr lang="en-US" sz="2850" dirty="0">
                <a:latin typeface="Arial" pitchFamily="34" charset="0"/>
                <a:cs typeface="Arial" pitchFamily="34" charset="0"/>
              </a:rPr>
              <a:t>2</a:t>
            </a:r>
          </a:p>
        </p:txBody>
      </p:sp>
      <p:sp>
        <p:nvSpPr>
          <p:cNvPr id="9" name="Oval 8">
            <a:extLst>
              <a:ext uri="{FF2B5EF4-FFF2-40B4-BE49-F238E27FC236}">
                <a16:creationId xmlns:a16="http://schemas.microsoft.com/office/drawing/2014/main" xmlns="" id="{FD1B81CF-ADF8-4657-B79E-034EE3AC13C0}"/>
              </a:ext>
            </a:extLst>
          </p:cNvPr>
          <p:cNvSpPr/>
          <p:nvPr/>
        </p:nvSpPr>
        <p:spPr>
          <a:xfrm>
            <a:off x="1079289" y="3886855"/>
            <a:ext cx="485838" cy="48583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81648" tIns="40824" rIns="81648" bIns="40824" anchor="ctr"/>
          <a:lstStyle/>
          <a:p>
            <a:pPr algn="ctr" eaLnBrk="1" hangingPunct="1">
              <a:defRPr/>
            </a:pPr>
            <a:r>
              <a:rPr lang="en-US" sz="2850" dirty="0">
                <a:latin typeface="Arial" pitchFamily="34" charset="0"/>
                <a:cs typeface="Arial" pitchFamily="34" charset="0"/>
              </a:rPr>
              <a:t>3</a:t>
            </a:r>
          </a:p>
        </p:txBody>
      </p:sp>
      <p:sp>
        <p:nvSpPr>
          <p:cNvPr id="10" name="Oval 9">
            <a:extLst>
              <a:ext uri="{FF2B5EF4-FFF2-40B4-BE49-F238E27FC236}">
                <a16:creationId xmlns:a16="http://schemas.microsoft.com/office/drawing/2014/main" xmlns="" id="{2AC25A56-7DE5-486C-97DE-4EE02ED15C0A}"/>
              </a:ext>
            </a:extLst>
          </p:cNvPr>
          <p:cNvSpPr/>
          <p:nvPr/>
        </p:nvSpPr>
        <p:spPr>
          <a:xfrm>
            <a:off x="1079289" y="4806139"/>
            <a:ext cx="485838" cy="487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81648" tIns="40824" rIns="81648" bIns="40824" anchor="ctr"/>
          <a:lstStyle/>
          <a:p>
            <a:pPr algn="ctr" eaLnBrk="1" hangingPunct="1">
              <a:defRPr/>
            </a:pPr>
            <a:r>
              <a:rPr lang="en-US" sz="2850" dirty="0">
                <a:latin typeface="Arial" pitchFamily="34" charset="0"/>
                <a:cs typeface="Arial" pitchFamily="34" charset="0"/>
              </a:rPr>
              <a:t>4</a:t>
            </a:r>
          </a:p>
        </p:txBody>
      </p:sp>
      <p:sp>
        <p:nvSpPr>
          <p:cNvPr id="17" name="Rectangle 16">
            <a:extLst>
              <a:ext uri="{FF2B5EF4-FFF2-40B4-BE49-F238E27FC236}">
                <a16:creationId xmlns:a16="http://schemas.microsoft.com/office/drawing/2014/main" xmlns="" id="{B4CD5A24-3559-4DE9-AF55-DADE1625BBDD}"/>
              </a:ext>
            </a:extLst>
          </p:cNvPr>
          <p:cNvSpPr>
            <a:spLocks noChangeArrowheads="1"/>
          </p:cNvSpPr>
          <p:nvPr/>
        </p:nvSpPr>
        <p:spPr bwMode="auto">
          <a:xfrm>
            <a:off x="1638318" y="1923534"/>
            <a:ext cx="8629632" cy="63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48" tIns="40824" rIns="81648" bIns="40824">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nl-NL" altLang="en-US" sz="3600" b="1" dirty="0">
                <a:solidFill>
                  <a:srgbClr val="E12BCB"/>
                </a:solidFill>
                <a:latin typeface="Arial" panose="020B0604020202020204" pitchFamily="34" charset="0"/>
                <a:ea typeface="等线" panose="02010600030101010101" pitchFamily="2" charset="-122"/>
              </a:rPr>
              <a:t>Xây dựng bài học minh họa</a:t>
            </a:r>
            <a:endParaRPr lang="en-US" altLang="en-US" sz="3600" dirty="0">
              <a:solidFill>
                <a:srgbClr val="E12BCB"/>
              </a:solidFill>
              <a:latin typeface="Arial" panose="020B0604020202020204" pitchFamily="34" charset="0"/>
              <a:ea typeface="等线" panose="02010600030101010101" pitchFamily="2" charset="-122"/>
            </a:endParaRPr>
          </a:p>
        </p:txBody>
      </p:sp>
      <p:sp>
        <p:nvSpPr>
          <p:cNvPr id="18" name="Rectangle 17">
            <a:extLst>
              <a:ext uri="{FF2B5EF4-FFF2-40B4-BE49-F238E27FC236}">
                <a16:creationId xmlns:a16="http://schemas.microsoft.com/office/drawing/2014/main" xmlns="" id="{FD5DB984-A027-4C3A-A063-0FCE599C7801}"/>
              </a:ext>
            </a:extLst>
          </p:cNvPr>
          <p:cNvSpPr>
            <a:spLocks noChangeArrowheads="1"/>
          </p:cNvSpPr>
          <p:nvPr/>
        </p:nvSpPr>
        <p:spPr bwMode="auto">
          <a:xfrm>
            <a:off x="1638319" y="2863548"/>
            <a:ext cx="8629631" cy="63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48" tIns="40824" rIns="81648" bIns="40824">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a:spcBef>
                <a:spcPct val="0"/>
              </a:spcBef>
              <a:spcAft>
                <a:spcPts val="938"/>
              </a:spcAft>
              <a:buNone/>
            </a:pPr>
            <a:r>
              <a:rPr lang="en-US" altLang="en-US" sz="3600" b="1" dirty="0">
                <a:solidFill>
                  <a:schemeClr val="accent6">
                    <a:lumMod val="75000"/>
                  </a:schemeClr>
                </a:solidFill>
                <a:latin typeface="Arial" panose="020B0604020202020204" pitchFamily="34" charset="0"/>
                <a:ea typeface="等线" panose="02010600030101010101" pitchFamily="2" charset="-122"/>
              </a:rPr>
              <a:t>Tổ chức dạy học minh họa và dự giờ</a:t>
            </a:r>
          </a:p>
        </p:txBody>
      </p:sp>
      <p:sp>
        <p:nvSpPr>
          <p:cNvPr id="21" name="Rectangle 20">
            <a:extLst>
              <a:ext uri="{FF2B5EF4-FFF2-40B4-BE49-F238E27FC236}">
                <a16:creationId xmlns:a16="http://schemas.microsoft.com/office/drawing/2014/main" xmlns="" id="{A3422C01-AF48-42FE-9DC3-898168C5B5FC}"/>
              </a:ext>
            </a:extLst>
          </p:cNvPr>
          <p:cNvSpPr>
            <a:spLocks noChangeArrowheads="1"/>
          </p:cNvSpPr>
          <p:nvPr/>
        </p:nvSpPr>
        <p:spPr bwMode="auto">
          <a:xfrm>
            <a:off x="1648519" y="3846867"/>
            <a:ext cx="4761779" cy="63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48" tIns="40824" rIns="81648" bIns="40824">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lang="en-US" altLang="en-US" sz="3600" b="1" dirty="0">
                <a:solidFill>
                  <a:srgbClr val="00B0F0"/>
                </a:solidFill>
                <a:latin typeface="Arial" panose="020B0604020202020204" pitchFamily="34" charset="0"/>
                <a:ea typeface="等线" panose="02010600030101010101" pitchFamily="2" charset="-122"/>
              </a:rPr>
              <a:t>Phân tích bài học</a:t>
            </a:r>
            <a:endParaRPr lang="en-US" altLang="en-US" sz="3600" dirty="0">
              <a:solidFill>
                <a:srgbClr val="00B0F0"/>
              </a:solidFill>
              <a:latin typeface="Arial" panose="020B0604020202020204" pitchFamily="34" charset="0"/>
              <a:ea typeface="等线" panose="02010600030101010101" pitchFamily="2" charset="-122"/>
            </a:endParaRPr>
          </a:p>
        </p:txBody>
      </p:sp>
      <p:sp>
        <p:nvSpPr>
          <p:cNvPr id="22" name="Rectangle 21">
            <a:extLst>
              <a:ext uri="{FF2B5EF4-FFF2-40B4-BE49-F238E27FC236}">
                <a16:creationId xmlns:a16="http://schemas.microsoft.com/office/drawing/2014/main" xmlns="" id="{52D6515F-7B39-42AD-8319-0D1BE887F307}"/>
              </a:ext>
            </a:extLst>
          </p:cNvPr>
          <p:cNvSpPr>
            <a:spLocks noChangeArrowheads="1"/>
          </p:cNvSpPr>
          <p:nvPr/>
        </p:nvSpPr>
        <p:spPr bwMode="auto">
          <a:xfrm>
            <a:off x="1648519" y="4570349"/>
            <a:ext cx="10314593" cy="119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48" tIns="40824" rIns="81648" bIns="40824">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en-US" altLang="en-US" sz="3600" b="1" dirty="0">
                <a:solidFill>
                  <a:srgbClr val="FF3399"/>
                </a:solidFill>
                <a:latin typeface="Arial" panose="020B0604020202020204" pitchFamily="34" charset="0"/>
                <a:ea typeface="等线" panose="02010600030101010101" pitchFamily="2" charset="-122"/>
              </a:rPr>
              <a:t>Vận dụng kế quả sinh hoạt chuyên môn </a:t>
            </a:r>
            <a:r>
              <a:rPr lang="en-US" altLang="en-US" sz="3600" b="1" dirty="0" err="1">
                <a:solidFill>
                  <a:srgbClr val="FF3399"/>
                </a:solidFill>
                <a:latin typeface="Arial" panose="020B0604020202020204" pitchFamily="34" charset="0"/>
                <a:ea typeface="等线" panose="02010600030101010101" pitchFamily="2" charset="-122"/>
              </a:rPr>
              <a:t>vào</a:t>
            </a:r>
            <a:r>
              <a:rPr lang="en-US" altLang="en-US" sz="3600" b="1" dirty="0">
                <a:solidFill>
                  <a:srgbClr val="FF3399"/>
                </a:solidFill>
                <a:latin typeface="Arial" panose="020B0604020202020204" pitchFamily="34" charset="0"/>
                <a:ea typeface="等线" panose="02010600030101010101" pitchFamily="2" charset="-122"/>
              </a:rPr>
              <a:t> </a:t>
            </a:r>
            <a:r>
              <a:rPr lang="en-US" altLang="en-US" sz="3600" b="1" dirty="0" err="1">
                <a:solidFill>
                  <a:srgbClr val="FF3399"/>
                </a:solidFill>
                <a:latin typeface="Arial" panose="020B0604020202020204" pitchFamily="34" charset="0"/>
                <a:ea typeface="等线" panose="02010600030101010101" pitchFamily="2" charset="-122"/>
              </a:rPr>
              <a:t>bài</a:t>
            </a:r>
            <a:r>
              <a:rPr lang="en-US" altLang="en-US" sz="3600" b="1" dirty="0">
                <a:solidFill>
                  <a:srgbClr val="FF3399"/>
                </a:solidFill>
                <a:latin typeface="Arial" panose="020B0604020202020204" pitchFamily="34" charset="0"/>
                <a:ea typeface="等线" panose="02010600030101010101" pitchFamily="2" charset="-122"/>
              </a:rPr>
              <a:t> học hằng ngày</a:t>
            </a:r>
            <a:endParaRPr lang="en-US" altLang="en-US" sz="3600" dirty="0">
              <a:solidFill>
                <a:srgbClr val="FF3399"/>
              </a:solidFill>
              <a:latin typeface="Arial" panose="020B0604020202020204" pitchFamily="34" charset="0"/>
              <a:ea typeface="等线" panose="02010600030101010101" pitchFamily="2" charset="-122"/>
            </a:endParaRPr>
          </a:p>
        </p:txBody>
      </p:sp>
      <p:sp>
        <p:nvSpPr>
          <p:cNvPr id="46091" name="TextBox 23">
            <a:extLst>
              <a:ext uri="{FF2B5EF4-FFF2-40B4-BE49-F238E27FC236}">
                <a16:creationId xmlns:a16="http://schemas.microsoft.com/office/drawing/2014/main" xmlns="" id="{F18EC36C-1625-4313-A68B-293F838B5661}"/>
              </a:ext>
            </a:extLst>
          </p:cNvPr>
          <p:cNvSpPr txBox="1">
            <a:spLocks noChangeArrowheads="1"/>
          </p:cNvSpPr>
          <p:nvPr/>
        </p:nvSpPr>
        <p:spPr bwMode="auto">
          <a:xfrm>
            <a:off x="57150" y="321586"/>
            <a:ext cx="120395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ctr" eaLnBrk="1" hangingPunct="1">
              <a:spcBef>
                <a:spcPct val="0"/>
              </a:spcBef>
              <a:buFontTx/>
              <a:buNone/>
            </a:pPr>
            <a:r>
              <a:rPr lang="en-US" altLang="en-US" sz="3600" b="1" dirty="0">
                <a:solidFill>
                  <a:srgbClr val="FF0000"/>
                </a:solidFill>
                <a:latin typeface="Arial" panose="020B0604020202020204" pitchFamily="34" charset="0"/>
                <a:ea typeface="等线" panose="02010600030101010101" pitchFamily="2" charset="-122"/>
              </a:rPr>
              <a:t>CÁC BƯỚC THỰC HIỆN SINH HOẠT CHUYÊN MÔN THEO NGHIÊN CỨU BÀI HỌC</a:t>
            </a:r>
          </a:p>
        </p:txBody>
      </p:sp>
    </p:spTree>
  </p:cSld>
  <p:clrMapOvr>
    <a:masterClrMapping/>
  </p:clrMapOvr>
  <mc:AlternateContent xmlns:mc="http://schemas.openxmlformats.org/markup-compatibility/2006" xmlns:p14="http://schemas.microsoft.com/office/powerpoint/2010/main">
    <mc:Choice Requires="p14">
      <p:transition spd="slow" p14:dur="2000" advTm="20573">
        <p14:prism isContent="1"/>
      </p:transition>
    </mc:Choice>
    <mc:Fallback xmlns="">
      <p:transition spd="slow" advTm="205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7" grpId="0"/>
      <p:bldP spid="18"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xmlns="" id="{C8056089-3FFB-4381-8B20-AFEC3CAAD60E}"/>
              </a:ext>
            </a:extLst>
          </p:cNvPr>
          <p:cNvSpPr>
            <a:spLocks noChangeArrowheads="1"/>
          </p:cNvSpPr>
          <p:nvPr/>
        </p:nvSpPr>
        <p:spPr bwMode="auto">
          <a:xfrm>
            <a:off x="152400" y="-2"/>
            <a:ext cx="118872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endParaRPr lang="en-US" altLang="en-US" sz="4400" b="1" i="1" dirty="0">
              <a:solidFill>
                <a:srgbClr val="E12BCB"/>
              </a:solidFill>
              <a:latin typeface="Arial" panose="020B0604020202020204" pitchFamily="34" charset="0"/>
              <a:ea typeface="等线" panose="02010600030101010101" pitchFamily="2" charset="-122"/>
              <a:cs typeface="Arial" panose="020B0604020202020204" pitchFamily="34" charset="0"/>
            </a:endParaRPr>
          </a:p>
          <a:p>
            <a:pPr algn="just" eaLnBrk="1" hangingPunct="1">
              <a:spcBef>
                <a:spcPct val="0"/>
              </a:spcBef>
              <a:buFontTx/>
              <a:buNone/>
            </a:pPr>
            <a:r>
              <a:rPr lang="vi-VN" altLang="en-US" sz="4400" b="1" i="1" dirty="0">
                <a:solidFill>
                  <a:srgbClr val="E12BCB"/>
                </a:solidFill>
                <a:latin typeface="Arial" panose="020B0604020202020204" pitchFamily="34" charset="0"/>
                <a:ea typeface="等线" panose="02010600030101010101" pitchFamily="2" charset="-122"/>
                <a:cs typeface="Arial" panose="020B0604020202020204" pitchFamily="34" charset="0"/>
              </a:rPr>
              <a:t>Bước 1. Xây dựng bài học </a:t>
            </a:r>
            <a:r>
              <a:rPr lang="vi-VN" altLang="en-US" sz="4400" b="1" i="1">
                <a:solidFill>
                  <a:srgbClr val="E12BCB"/>
                </a:solidFill>
                <a:latin typeface="Arial" panose="020B0604020202020204" pitchFamily="34" charset="0"/>
                <a:ea typeface="等线" panose="02010600030101010101" pitchFamily="2" charset="-122"/>
                <a:cs typeface="Arial" panose="020B0604020202020204" pitchFamily="34" charset="0"/>
              </a:rPr>
              <a:t>minh họa</a:t>
            </a:r>
            <a:endParaRPr lang="en-US" altLang="en-US" sz="4400" b="1" i="1">
              <a:solidFill>
                <a:srgbClr val="E12BCB"/>
              </a:solidFill>
              <a:latin typeface="Arial" panose="020B0604020202020204" pitchFamily="34" charset="0"/>
              <a:ea typeface="等线" panose="02010600030101010101" pitchFamily="2" charset="-122"/>
              <a:cs typeface="Arial" panose="020B0604020202020204" pitchFamily="34" charset="0"/>
            </a:endParaRPr>
          </a:p>
          <a:p>
            <a:pPr algn="just" eaLnBrk="1" hangingPunct="1">
              <a:spcBef>
                <a:spcPct val="0"/>
              </a:spcBef>
              <a:buFontTx/>
              <a:buNone/>
            </a:pPr>
            <a:endParaRPr lang="vi-VN" altLang="en-US" sz="3500" dirty="0">
              <a:solidFill>
                <a:srgbClr val="E12BCB"/>
              </a:solidFill>
              <a:latin typeface="Arial" panose="020B0604020202020204" pitchFamily="34" charset="0"/>
              <a:ea typeface="等线" panose="02010600030101010101" pitchFamily="2" charset="-122"/>
              <a:cs typeface="Arial" panose="020B0604020202020204" pitchFamily="34" charset="0"/>
            </a:endParaRPr>
          </a:p>
          <a:p>
            <a:pPr algn="just" eaLnBrk="1" hangingPunct="1">
              <a:spcBef>
                <a:spcPct val="0"/>
              </a:spcBef>
              <a:buFontTx/>
              <a:buNone/>
            </a:pPr>
            <a:r>
              <a:rPr lang="vi-VN" altLang="en-US" sz="4400">
                <a:solidFill>
                  <a:srgbClr val="0000FF"/>
                </a:solidFill>
                <a:latin typeface="Arial" panose="020B0604020202020204" pitchFamily="34" charset="0"/>
                <a:ea typeface="等线" panose="02010600030101010101" pitchFamily="2" charset="-122"/>
                <a:cs typeface="Arial" panose="020B0604020202020204" pitchFamily="34" charset="0"/>
              </a:rPr>
              <a:t>- </a:t>
            </a:r>
            <a:r>
              <a:rPr lang="vi-VN" altLang="en-US" sz="4400" dirty="0">
                <a:solidFill>
                  <a:srgbClr val="0000FF"/>
                </a:solidFill>
                <a:latin typeface="Arial" panose="020B0604020202020204" pitchFamily="34" charset="0"/>
                <a:ea typeface="等线" panose="02010600030101010101" pitchFamily="2" charset="-122"/>
                <a:cs typeface="Arial" panose="020B0604020202020204" pitchFamily="34" charset="0"/>
              </a:rPr>
              <a:t>Tổ chuyên môn thảo luận, thống nhất lựa chọn bài học minh họa căn cứ vào mục đích cụ thể của buổi sinh hoạt chuyên môn. Việc lựa chọn giáo viên dạy học minh họa cần đảm bảo các giáo viên trong tổ chuyên môn đều lần lượt tham gia. Khuyến khích giáo viên tự nguyện đăng kí dạy học minh họa.</a:t>
            </a:r>
          </a:p>
        </p:txBody>
      </p:sp>
    </p:spTree>
  </p:cSld>
  <p:clrMapOvr>
    <a:masterClrMapping/>
  </p:clrMapOvr>
  <mc:AlternateContent xmlns:mc="http://schemas.openxmlformats.org/markup-compatibility/2006" xmlns:p14="http://schemas.microsoft.com/office/powerpoint/2010/main">
    <mc:Choice Requires="p14">
      <p:transition spd="slow" p14:dur="2000" advTm="19141">
        <p14:prism isContent="1"/>
      </p:transition>
    </mc:Choice>
    <mc:Fallback xmlns="">
      <p:transition spd="slow" advTm="1914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xmlns="" id="{C8056089-3FFB-4381-8B20-AFEC3CAAD60E}"/>
              </a:ext>
            </a:extLst>
          </p:cNvPr>
          <p:cNvSpPr>
            <a:spLocks noChangeArrowheads="1"/>
          </p:cNvSpPr>
          <p:nvPr/>
        </p:nvSpPr>
        <p:spPr bwMode="auto">
          <a:xfrm>
            <a:off x="228600" y="57148"/>
            <a:ext cx="11639550" cy="667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r>
              <a:rPr lang="vi-VN" altLang="en-US" sz="4400" b="1" i="1" dirty="0">
                <a:solidFill>
                  <a:srgbClr val="E12BCB"/>
                </a:solidFill>
                <a:latin typeface="+mn-lt"/>
                <a:ea typeface="等线" panose="02010600030101010101" pitchFamily="2" charset="-122"/>
              </a:rPr>
              <a:t>Bước 1. Xây dựng bài học minh họa</a:t>
            </a:r>
            <a:endParaRPr lang="vi-VN" altLang="en-US" sz="4400" dirty="0">
              <a:solidFill>
                <a:srgbClr val="E12BCB"/>
              </a:solidFill>
              <a:latin typeface="+mn-lt"/>
              <a:ea typeface="等线" panose="02010600030101010101" pitchFamily="2" charset="-122"/>
            </a:endParaRPr>
          </a:p>
          <a:p>
            <a:pPr algn="just" eaLnBrk="1" hangingPunct="1">
              <a:spcBef>
                <a:spcPct val="0"/>
              </a:spcBef>
              <a:buFontTx/>
              <a:buNone/>
            </a:pPr>
            <a:r>
              <a:rPr lang="vi-VN" altLang="en-US" sz="3200" dirty="0">
                <a:solidFill>
                  <a:srgbClr val="0000FF"/>
                </a:solidFill>
                <a:latin typeface="Arial" pitchFamily="34" charset="0"/>
                <a:ea typeface="等线" panose="02010600030101010101" pitchFamily="2" charset="-122"/>
                <a:cs typeface="Arial" pitchFamily="34" charset="0"/>
              </a:rPr>
              <a:t>- Giáo viên dạy học minh họa nghiên cứu chương trình môn học, kế hoạch dạy học môn học, sách giáo khoa và tài liệu dạy học liên quan, phối hợp với các giáo viên khác trong tổ chuyên môn để xây dựng bài học minh họa. Việc xây dựng bài học minh họa cần đảm bảo xác định rõ yêu cầu cần đạt của bài học. Căn cứ vào yêu cầu cần đạt của bài học, giáo viên có thể chủ động, linh hoạt điều chỉnh nội dung, thời lượng, đồ dùng dạy học, phương pháp và kĩ thuật dạy học, đánh giá quá trình học tập của học sinh,… cho phù hợp với đối tượng học sinh và điều kiện dạy học, phù hợp với việc hình thành và phát triển phẩm chất, năng lực học sinh. Lưu ý, không tổ chức dạy trước bài học minh họa.</a:t>
            </a:r>
          </a:p>
        </p:txBody>
      </p:sp>
    </p:spTree>
    <p:extLst>
      <p:ext uri="{BB962C8B-B14F-4D97-AF65-F5344CB8AC3E}">
        <p14:creationId xmlns:p14="http://schemas.microsoft.com/office/powerpoint/2010/main" val="1939139443"/>
      </p:ext>
    </p:extLst>
  </p:cSld>
  <p:clrMapOvr>
    <a:masterClrMapping/>
  </p:clrMapOvr>
  <mc:AlternateContent xmlns:mc="http://schemas.openxmlformats.org/markup-compatibility/2006" xmlns:p14="http://schemas.microsoft.com/office/powerpoint/2010/main">
    <mc:Choice Requires="p14">
      <p:transition spd="slow" p14:dur="2000" advTm="44378">
        <p14:prism isContent="1"/>
      </p:transition>
    </mc:Choice>
    <mc:Fallback xmlns="">
      <p:transition spd="slow" advTm="44378">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xmlns="" id="{F2FCBD89-45CF-4CD3-B491-D4C506F486FB}"/>
              </a:ext>
            </a:extLst>
          </p:cNvPr>
          <p:cNvSpPr>
            <a:spLocks noChangeArrowheads="1"/>
          </p:cNvSpPr>
          <p:nvPr/>
        </p:nvSpPr>
        <p:spPr bwMode="auto">
          <a:xfrm>
            <a:off x="228601" y="0"/>
            <a:ext cx="11887199"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43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3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SimSun" panose="02010600030101010101" pitchFamily="2" charset="-122"/>
              </a:defRPr>
            </a:lvl9pPr>
          </a:lstStyle>
          <a:p>
            <a:pPr algn="just" eaLnBrk="1" hangingPunct="1">
              <a:spcBef>
                <a:spcPct val="0"/>
              </a:spcBef>
              <a:buFontTx/>
              <a:buNone/>
            </a:pPr>
            <a:endParaRPr lang="en-US" altLang="en-US" sz="3200" b="1" i="1"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endParaRPr>
          </a:p>
          <a:p>
            <a:pPr algn="just" eaLnBrk="1" hangingPunct="1">
              <a:spcBef>
                <a:spcPct val="0"/>
              </a:spcBef>
              <a:buFontTx/>
              <a:buNone/>
            </a:pPr>
            <a:endParaRPr lang="en-US" altLang="en-US" sz="3200" b="1" i="1"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endParaRPr>
          </a:p>
          <a:p>
            <a:pPr algn="just" eaLnBrk="1" hangingPunct="1">
              <a:spcBef>
                <a:spcPct val="0"/>
              </a:spcBef>
              <a:buFontTx/>
              <a:buNone/>
            </a:pPr>
            <a:r>
              <a:rPr lang="vi-VN" altLang="en-US" sz="4200" b="1" i="1"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rPr>
              <a:t>Bước 2. Tổ chức dạy học minh họa và dự giờ</a:t>
            </a:r>
            <a:endParaRPr lang="vi-VN" altLang="en-US" sz="4200" dirty="0">
              <a:solidFill>
                <a:schemeClr val="accent6">
                  <a:lumMod val="75000"/>
                </a:schemeClr>
              </a:solidFill>
              <a:latin typeface="Arial" panose="020B0604020202020204" pitchFamily="34" charset="0"/>
              <a:ea typeface="等线" panose="02010600030101010101" pitchFamily="2" charset="-122"/>
              <a:cs typeface="Arial" panose="020B0604020202020204" pitchFamily="34" charset="0"/>
            </a:endParaRPr>
          </a:p>
          <a:p>
            <a:pPr algn="just" eaLnBrk="1" hangingPunct="1">
              <a:spcBef>
                <a:spcPct val="0"/>
              </a:spcBef>
              <a:buFontTx/>
              <a:buNone/>
            </a:pPr>
            <a:endParaRPr lang="en-US" altLang="en-US" sz="2400" dirty="0">
              <a:latin typeface="Arial" pitchFamily="34" charset="0"/>
              <a:ea typeface="等线" panose="02010600030101010101" pitchFamily="2" charset="-122"/>
              <a:cs typeface="Arial" pitchFamily="34" charset="0"/>
            </a:endParaRPr>
          </a:p>
          <a:p>
            <a:pPr algn="just" eaLnBrk="1" hangingPunct="1">
              <a:spcBef>
                <a:spcPct val="0"/>
              </a:spcBef>
              <a:buFontTx/>
              <a:buNone/>
            </a:pPr>
            <a:r>
              <a:rPr lang="vi-VN" altLang="en-US" sz="4000" dirty="0">
                <a:solidFill>
                  <a:srgbClr val="0000FF"/>
                </a:solidFill>
                <a:latin typeface="Arial" pitchFamily="34" charset="0"/>
                <a:ea typeface="等线" panose="02010600030101010101" pitchFamily="2" charset="-122"/>
                <a:cs typeface="Arial" pitchFamily="34" charset="0"/>
              </a:rPr>
              <a:t>Trên cơ sở bài học minh họa đã được xây dựng, giáo viên thực hiện dạy học để tổ chuyên môn dự giờ, phân tích bài học. Khi dự giờ, cần tập trung quan sát hoạt động học của học sinh kết hợp với việc quan sát hoạt động tổ chức, hướng dẫn học của giáo viên theo các yêu cầu sau:</a:t>
            </a:r>
          </a:p>
        </p:txBody>
      </p:sp>
    </p:spTree>
  </p:cSld>
  <p:clrMapOvr>
    <a:masterClrMapping/>
  </p:clrMapOvr>
  <mc:AlternateContent xmlns:mc="http://schemas.openxmlformats.org/markup-compatibility/2006" xmlns:p14="http://schemas.microsoft.com/office/powerpoint/2010/main">
    <mc:Choice Requires="p14">
      <p:transition spd="slow" p14:dur="2000" advTm="21209">
        <p14:prism isContent="1"/>
      </p:transition>
    </mc:Choice>
    <mc:Fallback xmlns="">
      <p:transition spd="slow" advTm="21209">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8&quot;/&gt;&lt;/object&gt;&lt;object type=&quot;3&quot; unique_id=&quot;10005&quot;&gt;&lt;property id=&quot;20148&quot; value=&quot;5&quot;/&gt;&lt;property id=&quot;20300&quot; value=&quot;Slide 2&quot;/&gt;&lt;property id=&quot;20307&quot; value=&quot;279&quot;/&gt;&lt;/object&gt;&lt;object type=&quot;3&quot; unique_id=&quot;10006&quot;&gt;&lt;property id=&quot;20148&quot; value=&quot;5&quot;/&gt;&lt;property id=&quot;20300&quot; value=&quot;Slide 3&quot;/&gt;&lt;property id=&quot;20307&quot; value=&quot;280&quot;/&gt;&lt;/object&gt;&lt;object type=&quot;3&quot; unique_id=&quot;10007&quot;&gt;&lt;property id=&quot;20148&quot; value=&quot;5&quot;/&gt;&lt;property id=&quot;20300&quot; value=&quot;Slide 4&quot;/&gt;&lt;property id=&quot;20307&quot; value=&quot;281&quot;/&gt;&lt;/object&gt;&lt;object type=&quot;3&quot; unique_id=&quot;10008&quot;&gt;&lt;property id=&quot;20148&quot; value=&quot;5&quot;/&gt;&lt;property id=&quot;20300&quot; value=&quot;Slide 5&quot;/&gt;&lt;property id=&quot;20307&quot; value=&quot;339&quot;/&gt;&lt;/object&gt;&lt;object type=&quot;3&quot; unique_id=&quot;10009&quot;&gt;&lt;property id=&quot;20148&quot; value=&quot;5&quot;/&gt;&lt;property id=&quot;20300&quot; value=&quot;Slide 6&quot;/&gt;&lt;property id=&quot;20307&quot; value=&quot;295&quot;/&gt;&lt;/object&gt;&lt;object type=&quot;3&quot; unique_id=&quot;10010&quot;&gt;&lt;property id=&quot;20148&quot; value=&quot;5&quot;/&gt;&lt;property id=&quot;20300&quot; value=&quot;Slide 8&quot;/&gt;&lt;property id=&quot;20307&quot; value=&quot;270&quot;/&gt;&lt;/object&gt;&lt;object type=&quot;3&quot; unique_id=&quot;10011&quot;&gt;&lt;property id=&quot;20148&quot; value=&quot;5&quot;/&gt;&lt;property id=&quot;20300&quot; value=&quot;Slide 9&quot;/&gt;&lt;property id=&quot;20307&quot; value=&quot;271&quot;/&gt;&lt;/object&gt;&lt;object type=&quot;3&quot; unique_id=&quot;10013&quot;&gt;&lt;property id=&quot;20148&quot; value=&quot;5&quot;/&gt;&lt;property id=&quot;20300&quot; value=&quot;Slide 11&quot;/&gt;&lt;property id=&quot;20307&quot; value=&quot;276&quot;/&gt;&lt;/object&gt;&lt;object type=&quot;3&quot; unique_id=&quot;10014&quot;&gt;&lt;property id=&quot;20148&quot; value=&quot;5&quot;/&gt;&lt;property id=&quot;20300&quot; value=&quot;Slide 12&quot;/&gt;&lt;property id=&quot;20307&quot; value=&quot;294&quot;/&gt;&lt;/object&gt;&lt;object type=&quot;3&quot; unique_id=&quot;10028&quot;&gt;&lt;property id=&quot;20148&quot; value=&quot;5&quot;/&gt;&lt;property id=&quot;20300&quot; value=&quot;Slide 7&quot;/&gt;&lt;property id=&quot;20307&quot; value=&quot;340&quot;/&gt;&lt;/object&gt;&lt;object type=&quot;3&quot; unique_id=&quot;10160&quot;&gt;&lt;property id=&quot;20148&quot; value=&quot;5&quot;/&gt;&lt;property id=&quot;20300&quot; value=&quot;Slide 10&quot;/&gt;&lt;property id=&quot;20307&quot; value=&quot;34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2650</TotalTime>
  <Words>1404</Words>
  <Application>Microsoft Office PowerPoint</Application>
  <PresentationFormat>Custom</PresentationFormat>
  <Paragraphs>120</Paragraphs>
  <Slides>27</Slides>
  <Notes>1</Notes>
  <HiddenSlides>0</HiddenSlides>
  <MMClips>2</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HD King</cp:lastModifiedBy>
  <cp:revision>395</cp:revision>
  <cp:lastPrinted>2021-03-17T00:56:25Z</cp:lastPrinted>
  <dcterms:created xsi:type="dcterms:W3CDTF">2018-04-16T06:55:28Z</dcterms:created>
  <dcterms:modified xsi:type="dcterms:W3CDTF">2021-03-17T00:57:07Z</dcterms:modified>
</cp:coreProperties>
</file>